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95" r:id="rId2"/>
    <p:sldId id="260" r:id="rId3"/>
    <p:sldId id="658" r:id="rId4"/>
    <p:sldId id="595" r:id="rId5"/>
    <p:sldId id="629" r:id="rId6"/>
    <p:sldId id="283" r:id="rId7"/>
    <p:sldId id="434" r:id="rId8"/>
    <p:sldId id="659" r:id="rId9"/>
    <p:sldId id="646" r:id="rId10"/>
    <p:sldId id="285" r:id="rId11"/>
    <p:sldId id="289" r:id="rId12"/>
    <p:sldId id="582" r:id="rId13"/>
    <p:sldId id="262" r:id="rId14"/>
    <p:sldId id="627" r:id="rId15"/>
    <p:sldId id="660" r:id="rId16"/>
    <p:sldId id="633" r:id="rId17"/>
    <p:sldId id="634" r:id="rId18"/>
    <p:sldId id="639" r:id="rId19"/>
    <p:sldId id="657" r:id="rId20"/>
    <p:sldId id="576" r:id="rId21"/>
    <p:sldId id="550" r:id="rId22"/>
    <p:sldId id="584" r:id="rId23"/>
    <p:sldId id="618" r:id="rId24"/>
    <p:sldId id="619" r:id="rId25"/>
    <p:sldId id="585" r:id="rId26"/>
    <p:sldId id="588" r:id="rId27"/>
    <p:sldId id="589" r:id="rId28"/>
    <p:sldId id="590" r:id="rId29"/>
    <p:sldId id="591" r:id="rId30"/>
    <p:sldId id="593" r:id="rId31"/>
    <p:sldId id="602" r:id="rId32"/>
    <p:sldId id="624" r:id="rId33"/>
    <p:sldId id="625" r:id="rId34"/>
    <p:sldId id="606" r:id="rId35"/>
    <p:sldId id="630" r:id="rId36"/>
    <p:sldId id="638" r:id="rId37"/>
    <p:sldId id="653" r:id="rId38"/>
    <p:sldId id="654" r:id="rId3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ber Ute" initials="LU" lastIdx="3" clrIdx="0">
    <p:extLst>
      <p:ext uri="{19B8F6BF-5375-455C-9EA6-DF929625EA0E}">
        <p15:presenceInfo xmlns:p15="http://schemas.microsoft.com/office/powerpoint/2012/main" userId="S-1-5-21-1204548166-2251855581-2932855372-1169" providerId="AD"/>
      </p:ext>
    </p:extLst>
  </p:cmAuthor>
  <p:cmAuthor id="2" name="Fleischer Nico" initials="FN" lastIdx="2" clrIdx="1">
    <p:extLst>
      <p:ext uri="{19B8F6BF-5375-455C-9EA6-DF929625EA0E}">
        <p15:presenceInfo xmlns:p15="http://schemas.microsoft.com/office/powerpoint/2012/main" userId="S-1-5-21-1204548166-2251855581-2932855372-4835" providerId="AD"/>
      </p:ext>
    </p:extLst>
  </p:cmAuthor>
  <p:cmAuthor id="3" name="Pötschke Constance" initials="PC" lastIdx="2" clrIdx="2">
    <p:extLst>
      <p:ext uri="{19B8F6BF-5375-455C-9EA6-DF929625EA0E}">
        <p15:presenceInfo xmlns:p15="http://schemas.microsoft.com/office/powerpoint/2012/main" userId="Pötschke Constance" providerId="None"/>
      </p:ext>
    </p:extLst>
  </p:cmAuthor>
  <p:cmAuthor id="4" name="Schäfer Mario" initials="SM" lastIdx="1" clrIdx="3">
    <p:extLst>
      <p:ext uri="{19B8F6BF-5375-455C-9EA6-DF929625EA0E}">
        <p15:presenceInfo xmlns:p15="http://schemas.microsoft.com/office/powerpoint/2012/main" userId="S-1-5-21-1204548166-2251855581-2932855372-4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6E7E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4" autoAdjust="0"/>
    <p:restoredTop sz="82969" autoAdjust="0"/>
  </p:normalViewPr>
  <p:slideViewPr>
    <p:cSldViewPr>
      <p:cViewPr>
        <p:scale>
          <a:sx n="125" d="100"/>
          <a:sy n="125" d="100"/>
        </p:scale>
        <p:origin x="3004" y="3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Kamenznas\Ablage\00%20Allgemeines\Pr&#228;sentationen\021.21%20-%20Einwohnerversammlungen\2020\Zuarbeiten\Dezernat%20I%20-%20Finanzen%20-%20Diagramm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Kamenznas\Ablage\00%20Allgemeines\Pr&#228;sentationen\021.21%20-%20Einwohnerversammlungen\2020\Zuarbeiten\Dezernat%20I%20-%20Finanzen%20-%20Diagramm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menznas\Ablage\02%20Dezernat%20I\201%20Allgemeine%20Finanzwirtschaft-Steuern\902%20Kommunale%20Finanz-%20und%20Haushaltswirtschaft\902.5%20J&#228;hrliche%20Haushaltsplanung\2023%20&amp;%202024\1.%20Entwurf\Prognose%20Steuer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Kamenznas\Ablage\00%20Allgemeines\Pr&#228;sentationen\021.21%20-%20Einwohnerversammlungen\2020\Zuarbeiten\Dezernat%20I%20-%20Finanzen%20-%20Diagramm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amenznas\Ablage\02%20Dezernat%20I\201%20Allgemeine%20Finanzwirtschaft-Steuern\902%20Kommunale%20Finanz-%20und%20Haushaltswirtschaft\902.5%20J&#228;hrliche%20Haushaltsplanung\2023%20&amp;%202024\1.%20Entwurf%20V2%20St.%203\Prognose%20Energie,%20Heizg.%20H2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Kamenznas\Ablage\00%20Allgemeines\Pr&#228;sentationen\021.21%20-%20Einwohnerversammlungen\2020\Zuarbeiten\Dezernat%20I%20-%20Finanzen%20-%20Diagram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31538519805589"/>
          <c:y val="0.17892424389236009"/>
          <c:w val="0.72688046235603443"/>
          <c:h val="0.66996921926011188"/>
        </c:manualLayout>
      </c:layout>
      <c:pie3DChart>
        <c:varyColors val="1"/>
        <c:ser>
          <c:idx val="0"/>
          <c:order val="0"/>
          <c:spPr>
            <a:solidFill>
              <a:srgbClr val="BC0024"/>
            </a:solidFill>
          </c:spPr>
          <c:explosion val="21"/>
          <c:dPt>
            <c:idx val="0"/>
            <c:bubble3D val="0"/>
            <c:explosion val="0"/>
            <c:spPr>
              <a:solidFill>
                <a:srgbClr val="BC002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B8-4B04-9CF6-CFCE6150E8C5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B8-4B04-9CF6-CFCE6150E8C5}"/>
              </c:ext>
            </c:extLst>
          </c:dPt>
          <c:dPt>
            <c:idx val="2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B8-4B04-9CF6-CFCE6150E8C5}"/>
              </c:ext>
            </c:extLst>
          </c:dPt>
          <c:dPt>
            <c:idx val="3"/>
            <c:bubble3D val="0"/>
            <c:explosion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B8-4B04-9CF6-CFCE6150E8C5}"/>
              </c:ext>
            </c:extLst>
          </c:dPt>
          <c:dPt>
            <c:idx val="4"/>
            <c:bubble3D val="0"/>
            <c:explosion val="0"/>
            <c:spPr>
              <a:solidFill>
                <a:srgbClr val="33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B8-4B04-9CF6-CFCE6150E8C5}"/>
              </c:ext>
            </c:extLst>
          </c:dPt>
          <c:dPt>
            <c:idx val="5"/>
            <c:bubble3D val="0"/>
            <c:explosion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8B8-4B04-9CF6-CFCE6150E8C5}"/>
              </c:ext>
            </c:extLst>
          </c:dPt>
          <c:dPt>
            <c:idx val="6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8B8-4B04-9CF6-CFCE6150E8C5}"/>
              </c:ext>
            </c:extLst>
          </c:dPt>
          <c:dPt>
            <c:idx val="7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8B8-4B04-9CF6-CFCE6150E8C5}"/>
              </c:ext>
            </c:extLst>
          </c:dPt>
          <c:dPt>
            <c:idx val="8"/>
            <c:bubble3D val="0"/>
            <c:explosion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8B8-4B04-9CF6-CFCE6150E8C5}"/>
              </c:ext>
            </c:extLst>
          </c:dPt>
          <c:dPt>
            <c:idx val="9"/>
            <c:bubble3D val="0"/>
            <c:spPr>
              <a:solidFill>
                <a:srgbClr val="66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8B8-4B04-9CF6-CFCE6150E8C5}"/>
              </c:ext>
            </c:extLst>
          </c:dPt>
          <c:dLbls>
            <c:dLbl>
              <c:idx val="0"/>
              <c:layout>
                <c:manualLayout>
                  <c:x val="5.2910787690256533E-2"/>
                  <c:y val="-9.588309032381674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8B8-4B04-9CF6-CFCE6150E8C5}"/>
                </c:ext>
              </c:extLst>
            </c:dLbl>
            <c:dLbl>
              <c:idx val="1"/>
              <c:layout>
                <c:manualLayout>
                  <c:x val="0"/>
                  <c:y val="0.12391276111350012"/>
                </c:manualLayout>
              </c:layout>
              <c:numFmt formatCode="0.0%" sourceLinked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3301"/>
                        <a:gd name="adj2" fmla="val -11637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8B8-4B04-9CF6-CFCE6150E8C5}"/>
                </c:ext>
              </c:extLst>
            </c:dLbl>
            <c:dLbl>
              <c:idx val="2"/>
              <c:layout>
                <c:manualLayout>
                  <c:x val="-6.0481705736399657E-3"/>
                  <c:y val="-1.93498525716449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8B8-4B04-9CF6-CFCE6150E8C5}"/>
                </c:ext>
              </c:extLst>
            </c:dLbl>
            <c:dLbl>
              <c:idx val="3"/>
              <c:layout>
                <c:manualLayout>
                  <c:x val="-2.750712883753657E-2"/>
                  <c:y val="-5.714205724737684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8B8-4B04-9CF6-CFCE6150E8C5}"/>
                </c:ext>
              </c:extLst>
            </c:dLbl>
            <c:dLbl>
              <c:idx val="4"/>
              <c:layout>
                <c:manualLayout>
                  <c:x val="-0.13823857534348036"/>
                  <c:y val="-5.026809830182189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68B8-4B04-9CF6-CFCE6150E8C5}"/>
                </c:ext>
              </c:extLst>
            </c:dLbl>
            <c:dLbl>
              <c:idx val="5"/>
              <c:layout>
                <c:manualLayout>
                  <c:x val="-8.3190409398955695E-2"/>
                  <c:y val="-4.653791904524476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68B8-4B04-9CF6-CFCE6150E8C5}"/>
                </c:ext>
              </c:extLst>
            </c:dLbl>
            <c:dLbl>
              <c:idx val="6"/>
              <c:layout>
                <c:manualLayout>
                  <c:x val="1.3377926421404682E-2"/>
                  <c:y val="-0.104165662401032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68B8-4B04-9CF6-CFCE6150E8C5}"/>
                </c:ext>
              </c:extLst>
            </c:dLbl>
            <c:dLbl>
              <c:idx val="7"/>
              <c:layout>
                <c:manualLayout>
                  <c:x val="0.11906512702292332"/>
                  <c:y val="-7.74620687658717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68B8-4B04-9CF6-CFCE6150E8C5}"/>
                </c:ext>
              </c:extLst>
            </c:dLbl>
            <c:dLbl>
              <c:idx val="8"/>
              <c:layout>
                <c:manualLayout>
                  <c:x val="0.26729148150205523"/>
                  <c:y val="-5.22227000433848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68B8-4B04-9CF6-CFCE6150E8C5}"/>
                </c:ext>
              </c:extLst>
            </c:dLbl>
            <c:dLbl>
              <c:idx val="9"/>
              <c:layout>
                <c:manualLayout>
                  <c:x val="0.17144090471429099"/>
                  <c:y val="3.09633826894237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68B8-4B04-9CF6-CFCE6150E8C5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'Erträge 2022'!$A$4:$A$12</c:f>
              <c:strCache>
                <c:ptCount val="9"/>
                <c:pt idx="0">
                  <c:v>Steuern </c:v>
                </c:pt>
                <c:pt idx="1">
                  <c:v>allgemeine Schlüsselzuweisungen </c:v>
                </c:pt>
                <c:pt idx="2">
                  <c:v>sonstige Zuweisungen 
und Umlagen</c:v>
                </c:pt>
                <c:pt idx="3">
                  <c:v>aufgelöste Sonderposten </c:v>
                </c:pt>
                <c:pt idx="4">
                  <c:v>öffentlich-rechtliche
Leistungsentgelte</c:v>
                </c:pt>
                <c:pt idx="5">
                  <c:v>privatrechtliche
Leistungsentgelte </c:v>
                </c:pt>
                <c:pt idx="6">
                  <c:v>Kostenerstattung und
 Kostenumlagen</c:v>
                </c:pt>
                <c:pt idx="7">
                  <c:v>Zinsen, Erträge
aus Beteiligungen </c:v>
                </c:pt>
                <c:pt idx="8">
                  <c:v>sonstige ordentliche 
Erträge </c:v>
                </c:pt>
              </c:strCache>
            </c:strRef>
          </c:cat>
          <c:val>
            <c:numRef>
              <c:f>'Erträge 2022'!$B$4:$B$12</c:f>
              <c:numCache>
                <c:formatCode>#,##0.00</c:formatCode>
                <c:ptCount val="9"/>
                <c:pt idx="0">
                  <c:v>21254830</c:v>
                </c:pt>
                <c:pt idx="1">
                  <c:v>3174610</c:v>
                </c:pt>
                <c:pt idx="2">
                  <c:v>38380</c:v>
                </c:pt>
                <c:pt idx="3">
                  <c:v>2478540</c:v>
                </c:pt>
                <c:pt idx="4">
                  <c:v>1660460</c:v>
                </c:pt>
                <c:pt idx="5">
                  <c:v>1086990</c:v>
                </c:pt>
                <c:pt idx="6">
                  <c:v>228730</c:v>
                </c:pt>
                <c:pt idx="7">
                  <c:v>149200</c:v>
                </c:pt>
                <c:pt idx="8">
                  <c:v>622300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8B8-4B04-9CF6-CFCE6150E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31538519805589"/>
          <c:y val="0.17892424389236009"/>
          <c:w val="0.72688046235603443"/>
          <c:h val="0.66996921926011188"/>
        </c:manualLayout>
      </c:layout>
      <c:pie3DChart>
        <c:varyColors val="1"/>
        <c:ser>
          <c:idx val="0"/>
          <c:order val="0"/>
          <c:spPr>
            <a:solidFill>
              <a:srgbClr val="BC0024"/>
            </a:solidFill>
          </c:spPr>
          <c:explosion val="21"/>
          <c:dPt>
            <c:idx val="0"/>
            <c:bubble3D val="0"/>
            <c:explosion val="0"/>
            <c:spPr>
              <a:solidFill>
                <a:srgbClr val="BC002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B8-4B04-9CF6-CFCE6150E8C5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B8-4B04-9CF6-CFCE6150E8C5}"/>
              </c:ext>
            </c:extLst>
          </c:dPt>
          <c:dPt>
            <c:idx val="2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B8-4B04-9CF6-CFCE6150E8C5}"/>
              </c:ext>
            </c:extLst>
          </c:dPt>
          <c:dPt>
            <c:idx val="3"/>
            <c:bubble3D val="0"/>
            <c:explosion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8B8-4B04-9CF6-CFCE6150E8C5}"/>
              </c:ext>
            </c:extLst>
          </c:dPt>
          <c:dPt>
            <c:idx val="4"/>
            <c:bubble3D val="0"/>
            <c:explosion val="0"/>
            <c:spPr>
              <a:solidFill>
                <a:srgbClr val="33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8B8-4B04-9CF6-CFCE6150E8C5}"/>
              </c:ext>
            </c:extLst>
          </c:dPt>
          <c:dPt>
            <c:idx val="5"/>
            <c:bubble3D val="0"/>
            <c:explosion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8B8-4B04-9CF6-CFCE6150E8C5}"/>
              </c:ext>
            </c:extLst>
          </c:dPt>
          <c:dPt>
            <c:idx val="6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8B8-4B04-9CF6-CFCE6150E8C5}"/>
              </c:ext>
            </c:extLst>
          </c:dPt>
          <c:dPt>
            <c:idx val="7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8B8-4B04-9CF6-CFCE6150E8C5}"/>
              </c:ext>
            </c:extLst>
          </c:dPt>
          <c:dPt>
            <c:idx val="8"/>
            <c:bubble3D val="0"/>
            <c:explosion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8B8-4B04-9CF6-CFCE6150E8C5}"/>
              </c:ext>
            </c:extLst>
          </c:dPt>
          <c:dPt>
            <c:idx val="9"/>
            <c:bubble3D val="0"/>
            <c:spPr>
              <a:solidFill>
                <a:srgbClr val="66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8B8-4B04-9CF6-CFCE6150E8C5}"/>
              </c:ext>
            </c:extLst>
          </c:dPt>
          <c:dLbls>
            <c:dLbl>
              <c:idx val="0"/>
              <c:layout>
                <c:manualLayout>
                  <c:x val="5.2910787690256533E-2"/>
                  <c:y val="-9.588309032381674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8B8-4B04-9CF6-CFCE6150E8C5}"/>
                </c:ext>
              </c:extLst>
            </c:dLbl>
            <c:dLbl>
              <c:idx val="1"/>
              <c:layout>
                <c:manualLayout>
                  <c:x val="0"/>
                  <c:y val="0.12391276111350012"/>
                </c:manualLayout>
              </c:layout>
              <c:numFmt formatCode="0.0%" sourceLinked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3301"/>
                        <a:gd name="adj2" fmla="val -11637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8B8-4B04-9CF6-CFCE6150E8C5}"/>
                </c:ext>
              </c:extLst>
            </c:dLbl>
            <c:dLbl>
              <c:idx val="2"/>
              <c:layout>
                <c:manualLayout>
                  <c:x val="-6.0481705736399657E-3"/>
                  <c:y val="-1.93498525716449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8B8-4B04-9CF6-CFCE6150E8C5}"/>
                </c:ext>
              </c:extLst>
            </c:dLbl>
            <c:dLbl>
              <c:idx val="3"/>
              <c:layout>
                <c:manualLayout>
                  <c:x val="-2.750712883753657E-2"/>
                  <c:y val="-5.714205724737684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8B8-4B04-9CF6-CFCE6150E8C5}"/>
                </c:ext>
              </c:extLst>
            </c:dLbl>
            <c:dLbl>
              <c:idx val="4"/>
              <c:layout>
                <c:manualLayout>
                  <c:x val="-0.13823857534348036"/>
                  <c:y val="-5.026809830182189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68B8-4B04-9CF6-CFCE6150E8C5}"/>
                </c:ext>
              </c:extLst>
            </c:dLbl>
            <c:dLbl>
              <c:idx val="5"/>
              <c:layout>
                <c:manualLayout>
                  <c:x val="-8.3190409398955695E-2"/>
                  <c:y val="-4.653791904524476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68B8-4B04-9CF6-CFCE6150E8C5}"/>
                </c:ext>
              </c:extLst>
            </c:dLbl>
            <c:dLbl>
              <c:idx val="6"/>
              <c:layout>
                <c:manualLayout>
                  <c:x val="1.3377926421404682E-2"/>
                  <c:y val="-0.104165662401032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68B8-4B04-9CF6-CFCE6150E8C5}"/>
                </c:ext>
              </c:extLst>
            </c:dLbl>
            <c:dLbl>
              <c:idx val="7"/>
              <c:layout>
                <c:manualLayout>
                  <c:x val="0.11906512702292332"/>
                  <c:y val="-7.74620687658717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68B8-4B04-9CF6-CFCE6150E8C5}"/>
                </c:ext>
              </c:extLst>
            </c:dLbl>
            <c:dLbl>
              <c:idx val="8"/>
              <c:layout>
                <c:manualLayout>
                  <c:x val="0.26729148150205523"/>
                  <c:y val="-5.22227000433848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68B8-4B04-9CF6-CFCE6150E8C5}"/>
                </c:ext>
              </c:extLst>
            </c:dLbl>
            <c:dLbl>
              <c:idx val="9"/>
              <c:layout>
                <c:manualLayout>
                  <c:x val="0.17144090471429099"/>
                  <c:y val="3.09633826894237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68B8-4B04-9CF6-CFCE6150E8C5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'Erträge 2022'!$A$4:$A$12</c:f>
              <c:strCache>
                <c:ptCount val="9"/>
                <c:pt idx="0">
                  <c:v>Steuern </c:v>
                </c:pt>
                <c:pt idx="1">
                  <c:v>allgemeine Schlüsselzuweisungen </c:v>
                </c:pt>
                <c:pt idx="2">
                  <c:v>sonstige Zuweisungen 
und Umlagen</c:v>
                </c:pt>
                <c:pt idx="3">
                  <c:v>aufgelöste Sonderposten </c:v>
                </c:pt>
                <c:pt idx="4">
                  <c:v>öffentlich-rechtliche
Leistungsentgelte</c:v>
                </c:pt>
                <c:pt idx="5">
                  <c:v>privatrechtliche
Leistungsentgelte </c:v>
                </c:pt>
                <c:pt idx="6">
                  <c:v>Kostenerstattung und
 Kostenumlagen</c:v>
                </c:pt>
                <c:pt idx="7">
                  <c:v>Zinsen, Erträge
aus Beteiligungen </c:v>
                </c:pt>
                <c:pt idx="8">
                  <c:v>sonstige ordentliche 
Erträge </c:v>
                </c:pt>
              </c:strCache>
            </c:strRef>
          </c:cat>
          <c:val>
            <c:numRef>
              <c:f>'Erträge 2022'!$B$4:$B$12</c:f>
              <c:numCache>
                <c:formatCode>#,##0.00</c:formatCode>
                <c:ptCount val="9"/>
                <c:pt idx="0">
                  <c:v>20552280</c:v>
                </c:pt>
                <c:pt idx="1">
                  <c:v>3597700</c:v>
                </c:pt>
                <c:pt idx="2">
                  <c:v>38440</c:v>
                </c:pt>
                <c:pt idx="3">
                  <c:v>2915980</c:v>
                </c:pt>
                <c:pt idx="4">
                  <c:v>1707990</c:v>
                </c:pt>
                <c:pt idx="5">
                  <c:v>1078040</c:v>
                </c:pt>
                <c:pt idx="6">
                  <c:v>261250</c:v>
                </c:pt>
                <c:pt idx="7">
                  <c:v>124200</c:v>
                </c:pt>
                <c:pt idx="8">
                  <c:v>622300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8B8-4B04-9CF6-CFCE6150E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Prognose</a:t>
            </a:r>
            <a:r>
              <a:rPr lang="en-US" b="1" baseline="0"/>
              <a:t> der wichtigsten Steuererträge in EUR </a:t>
            </a:r>
            <a:endParaRPr lang="en-US" sz="1200" b="0"/>
          </a:p>
        </c:rich>
      </c:tx>
      <c:layout>
        <c:manualLayout>
          <c:xMode val="edge"/>
          <c:yMode val="edge"/>
          <c:x val="0.30434817607727449"/>
          <c:y val="1.8397848401407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939789965628496E-2"/>
          <c:y val="7.5819577467577226E-2"/>
          <c:w val="0.91121848329232125"/>
          <c:h val="0.70121202063585109"/>
        </c:manualLayout>
      </c:layout>
      <c:lineChart>
        <c:grouping val="standard"/>
        <c:varyColors val="0"/>
        <c:ser>
          <c:idx val="2"/>
          <c:order val="1"/>
          <c:tx>
            <c:strRef>
              <c:f>'Export nach Excel'!$C$5</c:f>
              <c:strCache>
                <c:ptCount val="1"/>
                <c:pt idx="0">
                  <c:v>Gewerbesteuer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485392336120571E-2"/>
                  <c:y val="-5.2252033035246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A2-4AB5-A650-329E8F02DEF7}"/>
                </c:ext>
              </c:extLst>
            </c:dLbl>
            <c:dLbl>
              <c:idx val="4"/>
              <c:layout>
                <c:manualLayout>
                  <c:x val="-5.5747334095985153E-2"/>
                  <c:y val="-5.2136527872454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A2-4AB5-A650-329E8F02DEF7}"/>
                </c:ext>
              </c:extLst>
            </c:dLbl>
            <c:dLbl>
              <c:idx val="5"/>
              <c:layout>
                <c:manualLayout>
                  <c:x val="-5.5747334095985153E-2"/>
                  <c:y val="-5.9471105709747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A2-4AB5-A650-329E8F02DEF7}"/>
                </c:ext>
              </c:extLst>
            </c:dLbl>
            <c:dLbl>
              <c:idx val="6"/>
              <c:layout>
                <c:manualLayout>
                  <c:x val="-2.2557286739004718E-2"/>
                  <c:y val="-6.6805683547040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3A2-4AB5-A650-329E8F02D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nach Excel'!$D$1:$J$1</c:f>
              <c:strCache>
                <c:ptCount val="7"/>
                <c:pt idx="0">
                  <c:v>Erg.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'Export nach Excel'!$D$5:$J$5</c:f>
              <c:numCache>
                <c:formatCode>#,##0</c:formatCode>
                <c:ptCount val="7"/>
                <c:pt idx="0">
                  <c:v>18819334.469999999</c:v>
                </c:pt>
                <c:pt idx="1">
                  <c:v>9373600</c:v>
                </c:pt>
                <c:pt idx="2">
                  <c:v>11950200</c:v>
                </c:pt>
                <c:pt idx="3">
                  <c:v>10946000</c:v>
                </c:pt>
                <c:pt idx="4">
                  <c:v>13350100</c:v>
                </c:pt>
                <c:pt idx="5">
                  <c:v>13595500</c:v>
                </c:pt>
                <c:pt idx="6">
                  <c:v>13999600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A2-4AB5-A650-329E8F02DEF7}"/>
            </c:ext>
          </c:extLst>
        </c:ser>
        <c:ser>
          <c:idx val="5"/>
          <c:order val="2"/>
          <c:tx>
            <c:strRef>
              <c:f>'Export nach Excel'!$C$4</c:f>
              <c:strCache>
                <c:ptCount val="1"/>
                <c:pt idx="0">
                  <c:v>Gewerbesteuer NT 2022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A2-4AB5-A650-329E8F02DEF7}"/>
                </c:ext>
              </c:extLst>
            </c:dLbl>
            <c:dLbl>
              <c:idx val="1"/>
              <c:layout>
                <c:manualLayout>
                  <c:x val="-2.7682347841959245E-2"/>
                  <c:y val="-5.1105134448353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A2-4AB5-A650-329E8F02DE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A2-4AB5-A650-329E8F02D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'Export nach Excel'!$D$4:$J$4</c:f>
              <c:numCache>
                <c:formatCode>#,##0</c:formatCode>
                <c:ptCount val="7"/>
                <c:pt idx="0">
                  <c:v>18819334.469999999</c:v>
                </c:pt>
                <c:pt idx="1">
                  <c:v>13500000</c:v>
                </c:pt>
                <c:pt idx="2">
                  <c:v>11950200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3A2-4AB5-A650-329E8F02DEF7}"/>
            </c:ext>
          </c:extLst>
        </c:ser>
        <c:ser>
          <c:idx val="3"/>
          <c:order val="3"/>
          <c:tx>
            <c:strRef>
              <c:f>'Export nach Excel'!$C$6</c:f>
              <c:strCache>
                <c:ptCount val="1"/>
                <c:pt idx="0">
                  <c:v>Gemeindeanteil Einkommenssteuer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nach Excel'!$D$1:$J$1</c:f>
              <c:strCache>
                <c:ptCount val="7"/>
                <c:pt idx="0">
                  <c:v>Erg.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'Export nach Excel'!$D$6:$J$6</c:f>
              <c:numCache>
                <c:formatCode>#,##0</c:formatCode>
                <c:ptCount val="7"/>
                <c:pt idx="0">
                  <c:v>4890078.57</c:v>
                </c:pt>
                <c:pt idx="1">
                  <c:v>5006000</c:v>
                </c:pt>
                <c:pt idx="2">
                  <c:v>5442650</c:v>
                </c:pt>
                <c:pt idx="3">
                  <c:v>5706720</c:v>
                </c:pt>
                <c:pt idx="4">
                  <c:v>5931660</c:v>
                </c:pt>
                <c:pt idx="5">
                  <c:v>6185940</c:v>
                </c:pt>
                <c:pt idx="6">
                  <c:v>6430450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A2-4AB5-A650-329E8F02DEF7}"/>
            </c:ext>
          </c:extLst>
        </c:ser>
        <c:ser>
          <c:idx val="1"/>
          <c:order val="4"/>
          <c:tx>
            <c:strRef>
              <c:f>'Export nach Excel'!$C$3</c:f>
              <c:strCache>
                <c:ptCount val="1"/>
                <c:pt idx="0">
                  <c:v>Grundsteuer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nach Excel'!$D$1:$J$1</c:f>
              <c:strCache>
                <c:ptCount val="7"/>
                <c:pt idx="0">
                  <c:v>Erg.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'Export nach Excel'!$D$3:$J$3</c:f>
              <c:numCache>
                <c:formatCode>#,##0</c:formatCode>
                <c:ptCount val="7"/>
                <c:pt idx="0">
                  <c:v>1925900.24</c:v>
                </c:pt>
                <c:pt idx="1">
                  <c:v>1897000</c:v>
                </c:pt>
                <c:pt idx="2">
                  <c:v>2055000</c:v>
                </c:pt>
                <c:pt idx="3">
                  <c:v>2055000</c:v>
                </c:pt>
                <c:pt idx="4">
                  <c:v>2055000</c:v>
                </c:pt>
                <c:pt idx="5">
                  <c:v>2055000</c:v>
                </c:pt>
                <c:pt idx="6">
                  <c:v>2055000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3A2-4AB5-A650-329E8F02DEF7}"/>
            </c:ext>
          </c:extLst>
        </c:ser>
        <c:ser>
          <c:idx val="4"/>
          <c:order val="5"/>
          <c:tx>
            <c:strRef>
              <c:f>'Export nach Excel'!$C$7</c:f>
              <c:strCache>
                <c:ptCount val="1"/>
                <c:pt idx="0">
                  <c:v>Gemeindeanteil Umsatzsteuer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130117151499117E-2"/>
                  <c:y val="2.7688127590082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A2-4AB5-A650-329E8F02DEF7}"/>
                </c:ext>
              </c:extLst>
            </c:dLbl>
            <c:dLbl>
              <c:idx val="1"/>
              <c:layout>
                <c:manualLayout>
                  <c:x val="-2.2318478044284697E-2"/>
                  <c:y val="-2.3866017306854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A2-4AB5-A650-329E8F02DEF7}"/>
                </c:ext>
              </c:extLst>
            </c:dLbl>
            <c:dLbl>
              <c:idx val="2"/>
              <c:layout>
                <c:manualLayout>
                  <c:x val="-3.2940002396115532E-2"/>
                  <c:y val="-2.1821811928920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A2-4AB5-A650-329E8F02DEF7}"/>
                </c:ext>
              </c:extLst>
            </c:dLbl>
            <c:dLbl>
              <c:idx val="3"/>
              <c:layout>
                <c:manualLayout>
                  <c:x val="-4.3561526747946416E-2"/>
                  <c:y val="-1.9777606550986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A2-4AB5-A650-329E8F02DEF7}"/>
                </c:ext>
              </c:extLst>
            </c:dLbl>
            <c:dLbl>
              <c:idx val="4"/>
              <c:layout>
                <c:manualLayout>
                  <c:x val="-4.4889217291925278E-2"/>
                  <c:y val="2.1106501007696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A2-4AB5-A650-329E8F02D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nach Excel'!$D$1:$J$1</c:f>
              <c:strCache>
                <c:ptCount val="7"/>
                <c:pt idx="0">
                  <c:v>Erg. 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strCache>
            </c:strRef>
          </c:cat>
          <c:val>
            <c:numRef>
              <c:f>'Export nach Excel'!$D$7:$J$7</c:f>
              <c:numCache>
                <c:formatCode>#,##0</c:formatCode>
                <c:ptCount val="7"/>
                <c:pt idx="0">
                  <c:v>1790940.2</c:v>
                </c:pt>
                <c:pt idx="1">
                  <c:v>1608400</c:v>
                </c:pt>
                <c:pt idx="2">
                  <c:v>1709980</c:v>
                </c:pt>
                <c:pt idx="3">
                  <c:v>1747560</c:v>
                </c:pt>
                <c:pt idx="4">
                  <c:v>1781380</c:v>
                </c:pt>
                <c:pt idx="5">
                  <c:v>1815210</c:v>
                </c:pt>
                <c:pt idx="6">
                  <c:v>1852790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3A2-4AB5-A650-329E8F02DE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9184736"/>
        <c:axId val="5991906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'Export nach Excel'!$C$1</c15:sqref>
                        </c15:formulaRef>
                      </c:ext>
                    </c:extLst>
                    <c:strCache>
                      <c:ptCount val="1"/>
                      <c:pt idx="0">
                        <c:v>Bezeichnung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'Export nach Excel'!$D$1:$J$1</c15:sqref>
                        </c15:formulaRef>
                      </c:ext>
                    </c:extLst>
                    <c:strCache>
                      <c:ptCount val="7"/>
                      <c:pt idx="0">
                        <c:v>Erg. 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'Export nach Excel'!$D$1:$J$1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###,##0.00">
                        <c:v>0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D3A2-4AB5-A650-329E8F02DEF7}"/>
                  </c:ext>
                </c:extLst>
              </c15:ser>
            </c15:filteredLineSeries>
          </c:ext>
        </c:extLst>
      </c:lineChart>
      <c:catAx>
        <c:axId val="59918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99190640"/>
        <c:crosses val="autoZero"/>
        <c:auto val="0"/>
        <c:lblAlgn val="ctr"/>
        <c:lblOffset val="100"/>
        <c:tickLblSkip val="1"/>
        <c:noMultiLvlLbl val="0"/>
      </c:catAx>
      <c:valAx>
        <c:axId val="599190640"/>
        <c:scaling>
          <c:logBase val="10"/>
          <c:orientation val="minMax"/>
          <c:max val="20000000"/>
          <c:min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918473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909390242959013E-2"/>
          <c:y val="0.88653935827725316"/>
          <c:w val="0.88167819807160841"/>
          <c:h val="0.11346064172274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95257432443586"/>
          <c:y val="0.10876516876562177"/>
          <c:w val="0.85841522639858681"/>
          <c:h val="0.81330641697273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BC002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A5-4A22-83C3-027AF13C771F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A5-4A22-83C3-027AF13C771F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3A5-4A22-83C3-027AF13C77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3A5-4A22-83C3-027AF13C771F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3A5-4A22-83C3-027AF13C771F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3A5-4A22-83C3-027AF13C771F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3A5-4A22-83C3-027AF13C771F}"/>
              </c:ext>
            </c:extLst>
          </c:dPt>
          <c:dLbls>
            <c:dLbl>
              <c:idx val="0"/>
              <c:layout>
                <c:manualLayout>
                  <c:x val="-3.1530817053385361E-2"/>
                  <c:y val="-0.115048713300073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A5-4A22-83C3-027AF13C771F}"/>
                </c:ext>
              </c:extLst>
            </c:dLbl>
            <c:dLbl>
              <c:idx val="1"/>
              <c:layout>
                <c:manualLayout>
                  <c:x val="9.1364963121636625E-2"/>
                  <c:y val="-1.7457209497471709E-1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185"/>
                        <a:gd name="adj2" fmla="val -11693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3A5-4A22-83C3-027AF13C771F}"/>
                </c:ext>
              </c:extLst>
            </c:dLbl>
            <c:dLbl>
              <c:idx val="2"/>
              <c:layout>
                <c:manualLayout>
                  <c:x val="7.2147630979477947E-3"/>
                  <c:y val="4.999167742603031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6738"/>
                        <a:gd name="adj2" fmla="val -14104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3A5-4A22-83C3-027AF13C771F}"/>
                </c:ext>
              </c:extLst>
            </c:dLbl>
            <c:dLbl>
              <c:idx val="3"/>
              <c:layout>
                <c:manualLayout>
                  <c:x val="2.9152522997903814E-3"/>
                  <c:y val="1.6453203891065755E-2"/>
                </c:manualLayout>
              </c:layout>
              <c:numFmt formatCode="0.0%" sourceLinked="0"/>
              <c:spPr>
                <a:xfrm>
                  <a:off x="571500" y="4226071"/>
                  <a:ext cx="1453624" cy="633283"/>
                </a:xfrm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6848"/>
                        <a:gd name="adj2" fmla="val -1229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95342242898218"/>
                      <c:h val="0.1292254662835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3A5-4A22-83C3-027AF13C771F}"/>
                </c:ext>
              </c:extLst>
            </c:dLbl>
            <c:dLbl>
              <c:idx val="4"/>
              <c:layout>
                <c:manualLayout>
                  <c:x val="-2.1863961855477954E-2"/>
                  <c:y val="-1.72511587872135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A5-4A22-83C3-027AF13C771F}"/>
                </c:ext>
              </c:extLst>
            </c:dLbl>
            <c:dLbl>
              <c:idx val="5"/>
              <c:layout>
                <c:manualLayout>
                  <c:x val="-1.5621542509969074E-2"/>
                  <c:y val="-2.9930150361169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A5-4A22-83C3-027AF13C771F}"/>
                </c:ext>
              </c:extLst>
            </c:dLbl>
            <c:dLbl>
              <c:idx val="6"/>
              <c:layout>
                <c:manualLayout>
                  <c:x val="7.9491397190945723E-2"/>
                  <c:y val="-4.3524812517151248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A5-4A22-83C3-027AF13C77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'Aufwendungen 2021'!$A$4:$A$10</c:f>
              <c:strCache>
                <c:ptCount val="7"/>
                <c:pt idx="0">
                  <c:v>Personalaufwendungen </c:v>
                </c:pt>
                <c:pt idx="1">
                  <c:v>Aufwendungen für Sach- 
und Dienstleistungen </c:v>
                </c:pt>
                <c:pt idx="2">
                  <c:v>planmäßige 
Abschreibungen</c:v>
                </c:pt>
                <c:pt idx="3">
                  <c:v>Zinsen und ähnliche
Aufwendungen </c:v>
                </c:pt>
                <c:pt idx="4">
                  <c:v>Kreisumlage </c:v>
                </c:pt>
                <c:pt idx="5">
                  <c:v>Abschreibungen auf Sonderposten</c:v>
                </c:pt>
                <c:pt idx="6">
                  <c:v>sonstige ordentliche 
Aufwendungen</c:v>
                </c:pt>
              </c:strCache>
            </c:strRef>
          </c:cat>
          <c:val>
            <c:numRef>
              <c:f>'Aufwendungen 2021'!$B$4:$B$10</c:f>
              <c:numCache>
                <c:formatCode>#,##0.00</c:formatCode>
                <c:ptCount val="7"/>
                <c:pt idx="0">
                  <c:v>12460320</c:v>
                </c:pt>
                <c:pt idx="1">
                  <c:v>8117000</c:v>
                </c:pt>
                <c:pt idx="2">
                  <c:v>3140590</c:v>
                </c:pt>
                <c:pt idx="3">
                  <c:v>50300</c:v>
                </c:pt>
                <c:pt idx="4">
                  <c:v>8429270</c:v>
                </c:pt>
                <c:pt idx="5">
                  <c:v>1156150</c:v>
                </c:pt>
                <c:pt idx="6">
                  <c:v>2195270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A5-4A22-83C3-027AF13C771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Ergebnisse</a:t>
            </a:r>
            <a:r>
              <a:rPr lang="en-US" baseline="0"/>
              <a:t> und </a:t>
            </a:r>
            <a:r>
              <a:rPr lang="en-US"/>
              <a:t>Prognose</a:t>
            </a:r>
            <a:r>
              <a:rPr lang="en-US" baseline="0"/>
              <a:t> der v</a:t>
            </a:r>
            <a:r>
              <a:rPr lang="en-US"/>
              <a:t>erbrauchsabhänigigen</a:t>
            </a:r>
            <a:r>
              <a:rPr lang="en-US" baseline="0"/>
              <a:t> Aufwendungen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3290743039768102"/>
          <c:y val="0.17408191239259585"/>
          <c:w val="0.84376586804300324"/>
          <c:h val="0.6216374015277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'Export nach Excel'!$B$2</c:f>
              <c:strCache>
                <c:ptCount val="1"/>
                <c:pt idx="0">
                  <c:v>Heizung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'Export nach Excel'!$C$1:$L$1</c:f>
              <c:strCache>
                <c:ptCount val="10"/>
                <c:pt idx="0">
                  <c:v>Ergebnis 2018</c:v>
                </c:pt>
                <c:pt idx="1">
                  <c:v>Ergebnis 2019</c:v>
                </c:pt>
                <c:pt idx="2">
                  <c:v>Ergebnis 2020</c:v>
                </c:pt>
                <c:pt idx="3">
                  <c:v>Ergebnis 2021</c:v>
                </c:pt>
                <c:pt idx="4">
                  <c:v>Ansatz 2022</c:v>
                </c:pt>
                <c:pt idx="5">
                  <c:v>Ansatz 2023</c:v>
                </c:pt>
                <c:pt idx="6">
                  <c:v>Ansatz 2024</c:v>
                </c:pt>
                <c:pt idx="7">
                  <c:v>Ansatz 2025</c:v>
                </c:pt>
                <c:pt idx="8">
                  <c:v>Ansatz 2026</c:v>
                </c:pt>
                <c:pt idx="9">
                  <c:v>Ansatz 2027</c:v>
                </c:pt>
              </c:strCache>
            </c:strRef>
          </c:cat>
          <c:val>
            <c:numRef>
              <c:f>'Export nach Excel'!$C$2:$L$2</c:f>
              <c:numCache>
                <c:formatCode>###,##0.00</c:formatCode>
                <c:ptCount val="10"/>
                <c:pt idx="0" formatCode="#,##0.00">
                  <c:v>192772.81</c:v>
                </c:pt>
                <c:pt idx="1">
                  <c:v>196599.79</c:v>
                </c:pt>
                <c:pt idx="2" formatCode="#,##0.00">
                  <c:v>193852.72</c:v>
                </c:pt>
                <c:pt idx="3">
                  <c:v>229804.3</c:v>
                </c:pt>
                <c:pt idx="4">
                  <c:v>291210</c:v>
                </c:pt>
                <c:pt idx="5">
                  <c:v>552880</c:v>
                </c:pt>
                <c:pt idx="6">
                  <c:v>416180</c:v>
                </c:pt>
                <c:pt idx="7">
                  <c:v>416180</c:v>
                </c:pt>
                <c:pt idx="8">
                  <c:v>416180</c:v>
                </c:pt>
                <c:pt idx="9">
                  <c:v>416180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8-478B-AF80-E2BCA674BF41}"/>
            </c:ext>
          </c:extLst>
        </c:ser>
        <c:ser>
          <c:idx val="1"/>
          <c:order val="1"/>
          <c:tx>
            <c:strRef>
              <c:f>'Export nach Excel'!$B$3</c:f>
              <c:strCache>
                <c:ptCount val="1"/>
                <c:pt idx="0">
                  <c:v>Energieversorgung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'Export nach Excel'!$C$1:$L$1</c:f>
              <c:strCache>
                <c:ptCount val="10"/>
                <c:pt idx="0">
                  <c:v>Ergebnis 2018</c:v>
                </c:pt>
                <c:pt idx="1">
                  <c:v>Ergebnis 2019</c:v>
                </c:pt>
                <c:pt idx="2">
                  <c:v>Ergebnis 2020</c:v>
                </c:pt>
                <c:pt idx="3">
                  <c:v>Ergebnis 2021</c:v>
                </c:pt>
                <c:pt idx="4">
                  <c:v>Ansatz 2022</c:v>
                </c:pt>
                <c:pt idx="5">
                  <c:v>Ansatz 2023</c:v>
                </c:pt>
                <c:pt idx="6">
                  <c:v>Ansatz 2024</c:v>
                </c:pt>
                <c:pt idx="7">
                  <c:v>Ansatz 2025</c:v>
                </c:pt>
                <c:pt idx="8">
                  <c:v>Ansatz 2026</c:v>
                </c:pt>
                <c:pt idx="9">
                  <c:v>Ansatz 2027</c:v>
                </c:pt>
              </c:strCache>
            </c:strRef>
          </c:cat>
          <c:val>
            <c:numRef>
              <c:f>'Export nach Excel'!$C$3:$L$3</c:f>
              <c:numCache>
                <c:formatCode>###,##0.00</c:formatCode>
                <c:ptCount val="10"/>
                <c:pt idx="0" formatCode="#,##0.00">
                  <c:v>370092.55</c:v>
                </c:pt>
                <c:pt idx="1">
                  <c:v>374827.83</c:v>
                </c:pt>
                <c:pt idx="2" formatCode="#,##0.00">
                  <c:v>371311.75</c:v>
                </c:pt>
                <c:pt idx="3">
                  <c:v>383792.34</c:v>
                </c:pt>
                <c:pt idx="4">
                  <c:v>439170</c:v>
                </c:pt>
                <c:pt idx="5">
                  <c:v>578120</c:v>
                </c:pt>
                <c:pt idx="6">
                  <c:v>577310</c:v>
                </c:pt>
                <c:pt idx="7">
                  <c:v>577310</c:v>
                </c:pt>
                <c:pt idx="8">
                  <c:v>577310</c:v>
                </c:pt>
                <c:pt idx="9">
                  <c:v>577310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8-478B-AF80-E2BCA674BF41}"/>
            </c:ext>
          </c:extLst>
        </c:ser>
        <c:ser>
          <c:idx val="2"/>
          <c:order val="2"/>
          <c:tx>
            <c:strRef>
              <c:f>'Export nach Excel'!$B$4</c:f>
              <c:strCache>
                <c:ptCount val="1"/>
                <c:pt idx="0">
                  <c:v>Wasser, Abwasser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'Export nach Excel'!$C$1:$L$1</c:f>
              <c:strCache>
                <c:ptCount val="10"/>
                <c:pt idx="0">
                  <c:v>Ergebnis 2018</c:v>
                </c:pt>
                <c:pt idx="1">
                  <c:v>Ergebnis 2019</c:v>
                </c:pt>
                <c:pt idx="2">
                  <c:v>Ergebnis 2020</c:v>
                </c:pt>
                <c:pt idx="3">
                  <c:v>Ergebnis 2021</c:v>
                </c:pt>
                <c:pt idx="4">
                  <c:v>Ansatz 2022</c:v>
                </c:pt>
                <c:pt idx="5">
                  <c:v>Ansatz 2023</c:v>
                </c:pt>
                <c:pt idx="6">
                  <c:v>Ansatz 2024</c:v>
                </c:pt>
                <c:pt idx="7">
                  <c:v>Ansatz 2025</c:v>
                </c:pt>
                <c:pt idx="8">
                  <c:v>Ansatz 2026</c:v>
                </c:pt>
                <c:pt idx="9">
                  <c:v>Ansatz 2027</c:v>
                </c:pt>
              </c:strCache>
            </c:strRef>
          </c:cat>
          <c:val>
            <c:numRef>
              <c:f>'Export nach Excel'!$C$4:$L$4</c:f>
              <c:numCache>
                <c:formatCode>###,##0.00</c:formatCode>
                <c:ptCount val="10"/>
                <c:pt idx="0" formatCode="#,##0.00">
                  <c:v>53273.88</c:v>
                </c:pt>
                <c:pt idx="1">
                  <c:v>50806.73</c:v>
                </c:pt>
                <c:pt idx="2" formatCode="#,##0.00">
                  <c:v>47013</c:v>
                </c:pt>
                <c:pt idx="3">
                  <c:v>46064.9</c:v>
                </c:pt>
                <c:pt idx="4">
                  <c:v>58070</c:v>
                </c:pt>
                <c:pt idx="5">
                  <c:v>55540</c:v>
                </c:pt>
                <c:pt idx="6">
                  <c:v>55540</c:v>
                </c:pt>
                <c:pt idx="7">
                  <c:v>55540</c:v>
                </c:pt>
                <c:pt idx="8">
                  <c:v>55540</c:v>
                </c:pt>
                <c:pt idx="9">
                  <c:v>55540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8-478B-AF80-E2BCA674B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025784"/>
        <c:axId val="388026768"/>
      </c:barChart>
      <c:catAx>
        <c:axId val="38802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8026768"/>
        <c:crosses val="autoZero"/>
        <c:auto val="1"/>
        <c:lblAlgn val="ctr"/>
        <c:lblOffset val="100"/>
        <c:noMultiLvlLbl val="0"/>
      </c:catAx>
      <c:valAx>
        <c:axId val="38802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802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95257432443586"/>
          <c:y val="0.10876516876562177"/>
          <c:w val="0.85841522639858681"/>
          <c:h val="0.81330641697273387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explosion val="0"/>
            <c:spPr>
              <a:solidFill>
                <a:srgbClr val="BC002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A5-4A22-83C3-027AF13C771F}"/>
              </c:ext>
            </c:extLst>
          </c:dPt>
          <c:dPt>
            <c:idx val="1"/>
            <c:bubble3D val="0"/>
            <c:explosion val="0"/>
            <c:spPr>
              <a:solidFill>
                <a:srgbClr val="FF99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A5-4A22-83C3-027AF13C771F}"/>
              </c:ext>
            </c:extLst>
          </c:dPt>
          <c:dPt>
            <c:idx val="2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3A5-4A22-83C3-027AF13C771F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3A5-4A22-83C3-027AF13C771F}"/>
              </c:ext>
            </c:extLst>
          </c:dPt>
          <c:dPt>
            <c:idx val="4"/>
            <c:bubble3D val="0"/>
            <c:explosion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3A5-4A22-83C3-027AF13C771F}"/>
              </c:ext>
            </c:extLst>
          </c:dPt>
          <c:dPt>
            <c:idx val="5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3A5-4A22-83C3-027AF13C771F}"/>
              </c:ext>
            </c:extLst>
          </c:dPt>
          <c:dPt>
            <c:idx val="6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3A5-4A22-83C3-027AF13C771F}"/>
              </c:ext>
            </c:extLst>
          </c:dPt>
          <c:dLbls>
            <c:dLbl>
              <c:idx val="0"/>
              <c:layout>
                <c:manualLayout>
                  <c:x val="-3.1530817053385361E-2"/>
                  <c:y val="-0.115048713300073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A5-4A22-83C3-027AF13C771F}"/>
                </c:ext>
              </c:extLst>
            </c:dLbl>
            <c:dLbl>
              <c:idx val="1"/>
              <c:layout>
                <c:manualLayout>
                  <c:x val="9.1364963121636625E-2"/>
                  <c:y val="-1.7457209497471709E-1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185"/>
                        <a:gd name="adj2" fmla="val -11693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3A5-4A22-83C3-027AF13C771F}"/>
                </c:ext>
              </c:extLst>
            </c:dLbl>
            <c:dLbl>
              <c:idx val="2"/>
              <c:layout>
                <c:manualLayout>
                  <c:x val="7.2147630979477947E-3"/>
                  <c:y val="4.999167742603031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6738"/>
                        <a:gd name="adj2" fmla="val -14104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3A5-4A22-83C3-027AF13C771F}"/>
                </c:ext>
              </c:extLst>
            </c:dLbl>
            <c:dLbl>
              <c:idx val="3"/>
              <c:layout>
                <c:manualLayout>
                  <c:x val="5.7385726654797768E-8"/>
                  <c:y val="2.835598423059669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BFA386-9DB5-4F4E-8B4C-7A306FFE988B}" type="CATEGORYNAME">
                      <a:rPr lang="de-DE" smtClean="0"/>
                      <a:pPr>
                        <a:defRPr sz="1200" b="1"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  <a:fld id="{5C0CF968-B102-4CEA-A8DD-BED95415EA4A}" type="PERCENTAGE">
                      <a:rPr lang="de-DE" baseline="0"/>
                      <a:pPr>
                        <a:defRPr sz="1200" b="1"/>
                      </a:pPr>
                      <a:t>[PROZENTSATZ]</a:t>
                    </a:fld>
                    <a:endParaRPr lang="de-DE" baseline="0" dirty="0"/>
                  </a:p>
                </c:rich>
              </c:tx>
              <c:numFmt formatCode="0.0%" sourceLinked="0"/>
              <c:spPr>
                <a:xfrm>
                  <a:off x="571500" y="4226071"/>
                  <a:ext cx="1453624" cy="633283"/>
                </a:xfrm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6848"/>
                        <a:gd name="adj2" fmla="val -1229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95342242898218"/>
                      <c:h val="0.1292254662835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3A5-4A22-83C3-027AF13C771F}"/>
                </c:ext>
              </c:extLst>
            </c:dLbl>
            <c:dLbl>
              <c:idx val="4"/>
              <c:layout>
                <c:manualLayout>
                  <c:x val="-2.1863961855477954E-2"/>
                  <c:y val="-1.72511587872135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A5-4A22-83C3-027AF13C771F}"/>
                </c:ext>
              </c:extLst>
            </c:dLbl>
            <c:dLbl>
              <c:idx val="5"/>
              <c:layout>
                <c:manualLayout>
                  <c:x val="-1.5621542509969074E-2"/>
                  <c:y val="-2.9930150361169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A5-4A22-83C3-027AF13C771F}"/>
                </c:ext>
              </c:extLst>
            </c:dLbl>
            <c:dLbl>
              <c:idx val="6"/>
              <c:layout>
                <c:manualLayout>
                  <c:x val="7.9491397190945723E-2"/>
                  <c:y val="-4.3524812517151248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A5-4A22-83C3-027AF13C77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'Aufwendungen 2021'!$A$4:$A$10</c:f>
              <c:strCache>
                <c:ptCount val="7"/>
                <c:pt idx="0">
                  <c:v>Personalaufwendungen </c:v>
                </c:pt>
                <c:pt idx="1">
                  <c:v>Aufwendungen für Sach- 
und Dienstleistungen </c:v>
                </c:pt>
                <c:pt idx="2">
                  <c:v>planmäßige 
Abschreibungen</c:v>
                </c:pt>
                <c:pt idx="3">
                  <c:v>Zinsen u. sonst. Fin.- aufwendungen</c:v>
                </c:pt>
                <c:pt idx="4">
                  <c:v>Kreisumlage </c:v>
                </c:pt>
                <c:pt idx="5">
                  <c:v>Abschreibungen auf Sonderposten</c:v>
                </c:pt>
                <c:pt idx="6">
                  <c:v>sonstige ordentliche 
Aufwendungen</c:v>
                </c:pt>
              </c:strCache>
            </c:strRef>
          </c:cat>
          <c:val>
            <c:numRef>
              <c:f>'Aufwendungen 2021'!$B$4:$B$10</c:f>
              <c:numCache>
                <c:formatCode>#,##0.00</c:formatCode>
                <c:ptCount val="7"/>
                <c:pt idx="0">
                  <c:v>13048430</c:v>
                </c:pt>
                <c:pt idx="1">
                  <c:v>7523940</c:v>
                </c:pt>
                <c:pt idx="2">
                  <c:v>3271710</c:v>
                </c:pt>
                <c:pt idx="3">
                  <c:v>58850</c:v>
                </c:pt>
                <c:pt idx="4">
                  <c:v>9007720</c:v>
                </c:pt>
                <c:pt idx="5">
                  <c:v>1156150</c:v>
                </c:pt>
                <c:pt idx="6">
                  <c:v>2283180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A5-4A22-83C3-027AF13C771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0.36149</cdr:x>
      <cdr:y>0.05481</cdr:y>
    </cdr:from>
    <cdr:to>
      <cdr:x>0.63481</cdr:x>
      <cdr:y>0.1109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AB8580A4-1D73-4B1C-B442-AAA340454494}"/>
            </a:ext>
          </a:extLst>
        </cdr:cNvPr>
        <cdr:cNvSpPr txBox="1"/>
      </cdr:nvSpPr>
      <cdr:spPr>
        <a:xfrm xmlns:a="http://schemas.openxmlformats.org/drawingml/2006/main">
          <a:off x="2952328" y="284715"/>
          <a:ext cx="2232248" cy="291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0" baseline="0" dirty="0">
              <a:effectLst/>
            </a:rPr>
            <a:t>(</a:t>
          </a:r>
          <a:r>
            <a:rPr lang="en-US" sz="1100" b="0" baseline="0" dirty="0" err="1">
              <a:effectLst/>
            </a:rPr>
            <a:t>Steuerschätzung</a:t>
          </a:r>
          <a:r>
            <a:rPr lang="en-US" sz="1100" b="0" baseline="0" dirty="0">
              <a:effectLst/>
            </a:rPr>
            <a:t> Mai 2022)</a:t>
          </a:r>
          <a:endParaRPr lang="de-D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19429-78DC-4E0C-A62D-C3B366653ED1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167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7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AF74D-01F0-48AA-8BD4-42DF1CB2CB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50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59FE8-6A3D-4A89-A2BA-127B13931407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BFFCE-04AA-4B45-AC1A-1F7BE88D6A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27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Jahres HH : 2027 herausnehmen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94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42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27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349">
              <a:defRPr/>
            </a:pPr>
            <a:fld id="{AF3BFFCE-04AA-4B45-AC1A-1F7BE88D6A56}" type="slidenum">
              <a:rPr lang="de-DE">
                <a:solidFill>
                  <a:prstClr val="black"/>
                </a:solidFill>
                <a:latin typeface="Calibri"/>
              </a:rPr>
              <a:pPr defTabSz="918349">
                <a:defRPr/>
              </a:pPr>
              <a:t>13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154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907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349">
              <a:defRPr/>
            </a:pPr>
            <a:fld id="{AF3BFFCE-04AA-4B45-AC1A-1F7BE88D6A56}" type="slidenum">
              <a:rPr lang="de-DE">
                <a:solidFill>
                  <a:prstClr val="black"/>
                </a:solidFill>
                <a:latin typeface="Calibri"/>
              </a:rPr>
              <a:pPr defTabSz="918349">
                <a:defRPr/>
              </a:pPr>
              <a:t>15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13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Personalauszahlungen:</a:t>
            </a:r>
            <a:r>
              <a:rPr lang="de-DE" dirty="0"/>
              <a:t> 2023 gegenüber 2022 (NT 2022) rund 1 Mio. EUR mehr</a:t>
            </a:r>
          </a:p>
          <a:p>
            <a:endParaRPr lang="de-DE" dirty="0"/>
          </a:p>
          <a:p>
            <a:r>
              <a:rPr lang="de-DE" b="1" dirty="0"/>
              <a:t>Sach- u. Dienstleistungen: </a:t>
            </a:r>
            <a:r>
              <a:rPr lang="de-DE" b="0" dirty="0"/>
              <a:t>2023</a:t>
            </a:r>
            <a:r>
              <a:rPr lang="de-DE" b="1" dirty="0"/>
              <a:t> </a:t>
            </a:r>
            <a:r>
              <a:rPr lang="de-DE" b="0" dirty="0"/>
              <a:t>gegenüber 2022 (NT 2022) rund 1,3 Mio. EUR mehr </a:t>
            </a:r>
          </a:p>
          <a:p>
            <a:endParaRPr lang="de-DE" b="0" dirty="0"/>
          </a:p>
          <a:p>
            <a:r>
              <a:rPr lang="de-DE" b="1" dirty="0"/>
              <a:t>Transferaufwand: </a:t>
            </a:r>
            <a:r>
              <a:rPr lang="de-DE" b="0" dirty="0"/>
              <a:t>2023 gegenüber 2022 (NT 2022) rund 800 TEUR mehr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282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Durchschnittliche Förderquote über alle Investitionen rund 82 %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07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32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551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9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22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Grunderwerb zum Beispiel:</a:t>
            </a:r>
          </a:p>
          <a:p>
            <a:r>
              <a:rPr lang="de-DE" dirty="0"/>
              <a:t>128.000 € </a:t>
            </a:r>
            <a:r>
              <a:rPr lang="de-DE" dirty="0" err="1"/>
              <a:t>Pulsnitzer</a:t>
            </a:r>
            <a:r>
              <a:rPr lang="de-DE" dirty="0"/>
              <a:t> Straße 12+14</a:t>
            </a:r>
          </a:p>
          <a:p>
            <a:r>
              <a:rPr lang="de-DE" dirty="0"/>
              <a:t>30.000 € Erweiterung P+R Parkplatz</a:t>
            </a:r>
          </a:p>
          <a:p>
            <a:r>
              <a:rPr lang="de-DE" dirty="0"/>
              <a:t>40.000 € Pauschale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808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u="sng" dirty="0"/>
              <a:t>54601009001</a:t>
            </a:r>
          </a:p>
          <a:p>
            <a:r>
              <a:rPr lang="de-DE" b="0" u="none" dirty="0"/>
              <a:t>Veränderung der Ansätze durch Bildung HE aus 2022 (113.370 €)</a:t>
            </a:r>
          </a:p>
          <a:p>
            <a:r>
              <a:rPr lang="de-DE" b="0" u="none" dirty="0"/>
              <a:t>Auszahlungen:</a:t>
            </a:r>
          </a:p>
          <a:p>
            <a:r>
              <a:rPr lang="de-DE" b="0" u="none" dirty="0"/>
              <a:t>	Stufe 2	Stufe 3</a:t>
            </a:r>
          </a:p>
          <a:p>
            <a:r>
              <a:rPr lang="de-DE" b="0" u="none" dirty="0"/>
              <a:t>		   113.370 HE aus 2022</a:t>
            </a:r>
          </a:p>
          <a:p>
            <a:r>
              <a:rPr lang="de-DE" b="0" u="none" dirty="0"/>
              <a:t>2025	   400.000	   240.000</a:t>
            </a:r>
          </a:p>
          <a:p>
            <a:r>
              <a:rPr lang="de-DE" b="0" u="none" dirty="0"/>
              <a:t>2026	2.500.000	2.500.000</a:t>
            </a:r>
          </a:p>
          <a:p>
            <a:r>
              <a:rPr lang="de-DE" b="0" u="none" dirty="0"/>
              <a:t>2027	   250.000	   280.000</a:t>
            </a:r>
          </a:p>
          <a:p>
            <a:r>
              <a:rPr lang="de-DE" b="0" u="none" dirty="0"/>
              <a:t>=	3.150.000	3.133.370</a:t>
            </a:r>
          </a:p>
          <a:p>
            <a:endParaRPr lang="de-DE" b="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373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55501000005</a:t>
            </a:r>
          </a:p>
          <a:p>
            <a:r>
              <a:rPr lang="de-DE" dirty="0"/>
              <a:t>Erhöhung der Kosten für den Zaunbau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916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4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  Summe Neuaufnahme 2024 – 2027:  3.000.000 EUR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944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077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2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45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Steuerprognose auf der Grundlage der Steuerschätzung Mai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Weitere Lohnsteigerungen bei der KDK 2024, 2026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Bürgerbudget: 9 TEUR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Kreisumlage ab 2023 mit 34 %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Neukreditaufnahmen 3,0 Mio.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geplant 2024 und 2025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3,3 Mio. EUR Erträge aus Grundstücksveräußerungen 2026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keine Berücksichtigung Schwimmhalle (z.T. Haushaltsreste vorhanden)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39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34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000">
              <a:spcBef>
                <a:spcPts val="200"/>
              </a:spcBef>
              <a:spcAft>
                <a:spcPts val="200"/>
              </a:spcAft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Einflussfaktoren auf das ordentliche Ergebnis sind u.a.: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Anstieg der Personalaufwendungen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Anstieg der Kreisumlage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Deutlicher Anstieg der Energieaufwendungen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Höherer Unterhaltungs- und Instandhaltungsaufwand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Geringere Steuererträge im Vergleich zu 2022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Erhöhte Abschreibungen auf akt. Sonderposten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>
              <a:spcBef>
                <a:spcPts val="200"/>
              </a:spcBef>
              <a:spcAft>
                <a:spcPts val="200"/>
              </a:spcAft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Einflussfaktoren auf den Zahlungsmittelsaldo der Jahre sind u.a.: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Geringere Steuereinzahlungen im Vergleich zu 2022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Anstieg der Personalauszahlungen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Anstieg der Kreisumlage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Höherer Unterhaltungs- und Instandhaltungsaufwand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Anstieg der Energieauszahlungen</a:t>
            </a:r>
          </a:p>
          <a:p>
            <a:pPr marL="513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349">
              <a:defRPr/>
            </a:pPr>
            <a:fld id="{AF3BFFCE-04AA-4B45-AC1A-1F7BE88D6A56}" type="slidenum">
              <a:rPr lang="de-DE">
                <a:solidFill>
                  <a:prstClr val="black"/>
                </a:solidFill>
                <a:latin typeface="Calibri"/>
              </a:rPr>
              <a:pPr defTabSz="918349">
                <a:defRPr/>
              </a:pPr>
              <a:t>6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94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Steuerprognose auf der Grundlage der Steuerschätzung Mai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Weitere Lohnsteigerungen bei der KDK 2024, 2026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Bürgerbudget: 9 TEUR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Kreisumlage ab 2023 mit 34 %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Neukreditaufnahmen 3,0 Mio.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geplant 2024 und 2025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3,3 Mio. EUR Erträge aus Grundstücksveräußerungen 2026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keine Berücksichtigung Schwimmhalle (z.T. Haushaltsreste vorhanden)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0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197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GewSt:  Entwicklung vergleichbar der </a:t>
            </a:r>
            <a:r>
              <a:rPr lang="de-DE" b="1" dirty="0"/>
              <a:t>Prognose 3 Stand 01.03.2022 </a:t>
            </a:r>
            <a:r>
              <a:rPr lang="de-DE" dirty="0"/>
              <a:t>– Stadtratssitzung </a:t>
            </a:r>
            <a:r>
              <a:rPr lang="de-DE" b="1" dirty="0"/>
              <a:t>13.04.2022 </a:t>
            </a:r>
            <a:r>
              <a:rPr lang="de-DE" dirty="0"/>
              <a:t>Top 3 Lessingbad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BFFCE-04AA-4B45-AC1A-1F7BE88D6A5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5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 userDrawn="1"/>
        </p:nvGraphicFramePr>
        <p:xfrm>
          <a:off x="6000760" y="6500813"/>
          <a:ext cx="6715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7" r:id="rId3" imgW="723900" imgH="352044" progId="Word.Picture.8">
                  <p:embed/>
                </p:oleObj>
              </mc:Choice>
              <mc:Fallback>
                <p:oleObj r:id="rId3" imgW="723900" imgH="352044" progId="Word.Picture.8">
                  <p:embed/>
                  <p:pic>
                    <p:nvPicPr>
                      <p:cNvPr id="8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6500813"/>
                        <a:ext cx="6715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C:\Dokumente und Einstellungen\info1\Desktop\KAMENZ_ZUS_CO_M 2 version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000773" y="-24"/>
            <a:ext cx="3000396" cy="1394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26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9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93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21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2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62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1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1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45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9F867-C0CD-41CF-9F7A-C9C66A42A4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1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3.jfi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8.png"/><Relationship Id="rId18" Type="http://schemas.openxmlformats.org/officeDocument/2006/relationships/image" Target="../media/image7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Relationship Id="rId14" Type="http://schemas.openxmlformats.org/officeDocument/2006/relationships/image" Target="../media/image69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628800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TheSerifOffice" panose="02060503040302060204" pitchFamily="18" charset="0"/>
                <a:cs typeface="Arial" panose="020B0604020202020204" pitchFamily="34" charset="0"/>
              </a:rPr>
              <a:t>Öffentliche Beratung des Finanz- </a:t>
            </a:r>
            <a:r>
              <a:rPr lang="de-DE" sz="2800" b="1">
                <a:latin typeface="TheSerifOffice" panose="02060503040302060204" pitchFamily="18" charset="0"/>
                <a:cs typeface="Arial" panose="020B0604020202020204" pitchFamily="34" charset="0"/>
              </a:rPr>
              <a:t>und Wirtschaftsförderungsausschusses </a:t>
            </a:r>
            <a:r>
              <a:rPr lang="de-DE" sz="2800" b="1" dirty="0">
                <a:latin typeface="TheSerifOffice" panose="02060503040302060204" pitchFamily="18" charset="0"/>
                <a:cs typeface="Arial" panose="020B0604020202020204" pitchFamily="34" charset="0"/>
              </a:rPr>
              <a:t>23.11.2022 </a:t>
            </a:r>
          </a:p>
          <a:p>
            <a:pPr algn="ctr"/>
            <a:endParaRPr lang="de-DE" sz="2800" b="1" dirty="0">
              <a:latin typeface="TheSerifOffice" panose="02060503040302060204" pitchFamily="18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>
                <a:latin typeface="TheSerifOffice" panose="02060503040302060204" pitchFamily="18" charset="0"/>
                <a:cs typeface="Arial" panose="020B0604020202020204" pitchFamily="34" charset="0"/>
              </a:rPr>
              <a:t>Haushaltsplanung der Stadt Kamenz </a:t>
            </a:r>
          </a:p>
          <a:p>
            <a:pPr algn="ctr"/>
            <a:r>
              <a:rPr lang="de-DE" sz="2800" b="1" dirty="0">
                <a:latin typeface="TheSerifOffice" panose="02060503040302060204" pitchFamily="18" charset="0"/>
                <a:cs typeface="Arial" panose="020B0604020202020204" pitchFamily="34" charset="0"/>
              </a:rPr>
              <a:t>2023 und 2024</a:t>
            </a:r>
          </a:p>
          <a:p>
            <a:pPr algn="ctr"/>
            <a:endParaRPr lang="de-DE" sz="2800" b="1" dirty="0">
              <a:latin typeface="TheSerifOffice" panose="02060503040302060204" pitchFamily="18" charset="0"/>
              <a:cs typeface="Arial" panose="020B0604020202020204" pitchFamily="34" charset="0"/>
            </a:endParaRPr>
          </a:p>
          <a:p>
            <a:pPr algn="ctr"/>
            <a:r>
              <a:rPr lang="de-DE" sz="2800" b="1" dirty="0">
                <a:latin typeface="TheSerifOffice" panose="02060503040302060204" pitchFamily="18" charset="0"/>
                <a:cs typeface="Arial" panose="020B0604020202020204" pitchFamily="34" charset="0"/>
              </a:rPr>
              <a:t>und</a:t>
            </a:r>
          </a:p>
          <a:p>
            <a:pPr algn="ctr"/>
            <a:r>
              <a:rPr lang="de-DE" sz="2800" b="1" dirty="0">
                <a:latin typeface="TheSerifOffice" panose="02060503040302060204" pitchFamily="18" charset="0"/>
                <a:cs typeface="Arial" panose="020B0604020202020204" pitchFamily="34" charset="0"/>
              </a:rPr>
              <a:t>mittelfristige Planung </a:t>
            </a:r>
          </a:p>
          <a:p>
            <a:pPr algn="ctr"/>
            <a:r>
              <a:rPr lang="de-DE" sz="2800" b="1" dirty="0">
                <a:latin typeface="TheSerifOffice" panose="02060503040302060204" pitchFamily="18" charset="0"/>
                <a:cs typeface="Arial" panose="020B0604020202020204" pitchFamily="34" charset="0"/>
              </a:rPr>
              <a:t>bis 2027</a:t>
            </a:r>
          </a:p>
        </p:txBody>
      </p:sp>
    </p:spTree>
    <p:extLst>
      <p:ext uri="{BB962C8B-B14F-4D97-AF65-F5344CB8AC3E}">
        <p14:creationId xmlns:p14="http://schemas.microsoft.com/office/powerpoint/2010/main" val="20334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69269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erifOffice" panose="02060503040302060204" pitchFamily="18" charset="0"/>
                <a:cs typeface="Arial" panose="020B0604020202020204" pitchFamily="34" charset="0"/>
              </a:rPr>
              <a:t>Entwicklung von Steuereinzahlungen und Schlüsselzuweisungen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70570"/>
              </p:ext>
            </p:extLst>
          </p:nvPr>
        </p:nvGraphicFramePr>
        <p:xfrm>
          <a:off x="180000" y="1772816"/>
          <a:ext cx="8712479" cy="41044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737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37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Gewerbesteuer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11.950,2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10.946,0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13.350,1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13.595,5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13.999,6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74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Grundsteuer A +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746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Gemeindeanteil an der Einkommen- und Umsatzsteuer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5.706,7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5.931,7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6.185,9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6.430,5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46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Allgemeine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Schlüsselzuweisungen 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5.581,2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4.445,7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0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22537"/>
              </p:ext>
            </p:extLst>
          </p:nvPr>
        </p:nvGraphicFramePr>
        <p:xfrm>
          <a:off x="323528" y="2060848"/>
          <a:ext cx="8208912" cy="2321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Hebesätze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2022/2023</a:t>
                      </a:r>
                      <a:endParaRPr lang="de-DE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Nivellierungs-</a:t>
                      </a:r>
                    </a:p>
                    <a:p>
                      <a:pPr algn="ctr"/>
                      <a:r>
                        <a:rPr lang="de-DE" sz="2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hebesätze</a:t>
                      </a:r>
                      <a:endParaRPr lang="de-DE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Grundsteuer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v.H.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315,0 v.H.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Grundsteuer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 v.H.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427,5 v.H.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Gewerbesteuer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v.H.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390,0 v.H.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2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9BA174B-608E-448E-ADF4-01F3A3488AE1}"/>
              </a:ext>
            </a:extLst>
          </p:cNvPr>
          <p:cNvSpPr txBox="1"/>
          <p:nvPr/>
        </p:nvSpPr>
        <p:spPr>
          <a:xfrm>
            <a:off x="251520" y="692696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Entwicklung der Kreisumlage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F7488AE-DD9D-4CD3-891A-035E0115F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664575"/>
              </p:ext>
            </p:extLst>
          </p:nvPr>
        </p:nvGraphicFramePr>
        <p:xfrm>
          <a:off x="179512" y="1988840"/>
          <a:ext cx="8784975" cy="312038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610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TEUR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4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Steuerkraftmesszahl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1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23.229,4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21.617,4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22.645,5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19.697,7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20.559,3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22.023,3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16484"/>
                  </a:ext>
                </a:extLst>
              </a:tr>
              <a:tr h="53654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Allgemeine Schlüsselzuweisung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3.174,6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3.597,7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5.581,2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5.445,3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4.445,7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0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Finanzausgleichsumlage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0623014"/>
                  </a:ext>
                </a:extLst>
              </a:tr>
              <a:tr h="45610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Gewerbesteuerumlage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830,6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1.058,9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969,9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1.182,9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1.204,7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1.240,5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91617"/>
                  </a:ext>
                </a:extLst>
              </a:tr>
              <a:tr h="45610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Kreisumlage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8.429,3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9.007,7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8.594,8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8.841,6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8.999,5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Umlagesatz</a:t>
                      </a:r>
                      <a:endParaRPr lang="de-DE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32,0%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34,0%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34,0%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34,0%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34,0%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34,0%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88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496" y="47667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Zusammensetzung der ordentlichen Aufwendungen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9059474-871F-4DE4-A23D-A27968567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19465"/>
              </p:ext>
            </p:extLst>
          </p:nvPr>
        </p:nvGraphicFramePr>
        <p:xfrm>
          <a:off x="251520" y="1184558"/>
          <a:ext cx="8712968" cy="533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44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9BA174B-608E-448E-ADF4-01F3A3488AE1}"/>
              </a:ext>
            </a:extLst>
          </p:cNvPr>
          <p:cNvSpPr txBox="1"/>
          <p:nvPr/>
        </p:nvSpPr>
        <p:spPr>
          <a:xfrm>
            <a:off x="440091" y="206740"/>
            <a:ext cx="4397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TheSerifOffice" panose="02060503040302060204" pitchFamily="18" charset="0"/>
              </a:rPr>
              <a:t>Prognose der Preisentwicklung der </a:t>
            </a:r>
          </a:p>
          <a:p>
            <a:r>
              <a:rPr lang="de-DE" sz="2000" b="1" u="sng" dirty="0">
                <a:latin typeface="TheSerifOffice" panose="02060503040302060204" pitchFamily="18" charset="0"/>
              </a:rPr>
              <a:t>Energiekosten 2023 ff.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D88E46-4252-4546-B4FC-1698BC0EE015}"/>
              </a:ext>
            </a:extLst>
          </p:cNvPr>
          <p:cNvSpPr txBox="1"/>
          <p:nvPr/>
        </p:nvSpPr>
        <p:spPr>
          <a:xfrm>
            <a:off x="323528" y="4653136"/>
            <a:ext cx="849694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i="1" dirty="0">
              <a:highlight>
                <a:srgbClr val="FFFF00"/>
              </a:highlight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2023:		Heizung:  + zusätzliche   50 TEUR „Puffer“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Energie:	+ zusätzliche 100 TEUR „Puffer“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somit Ansätze für 2023 verdoppelt (Vorsorgemaßnahme)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 2024 ff.:	 wieder etwas niedriger, jedoch immer noch deutlich über dem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Ergebnis 2021  Entwicklung wird weiter beobachtet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38C280D-1DA4-404F-9F8A-885212390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317425"/>
              </p:ext>
            </p:extLst>
          </p:nvPr>
        </p:nvGraphicFramePr>
        <p:xfrm>
          <a:off x="440090" y="980728"/>
          <a:ext cx="708423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560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496" y="47667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Zusammensetzung der ordentlichen Aufwendungen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9059474-871F-4DE4-A23D-A27968567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283378"/>
              </p:ext>
            </p:extLst>
          </p:nvPr>
        </p:nvGraphicFramePr>
        <p:xfrm>
          <a:off x="251520" y="1184558"/>
          <a:ext cx="8712968" cy="533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7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31FDD1E-DD76-4A9A-BA0D-5EF2919AE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4601"/>
              </p:ext>
            </p:extLst>
          </p:nvPr>
        </p:nvGraphicFramePr>
        <p:xfrm>
          <a:off x="362856" y="980728"/>
          <a:ext cx="8424936" cy="50985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563">
                  <a:extLst>
                    <a:ext uri="{9D8B030D-6E8A-4147-A177-3AD203B41FA5}">
                      <a16:colId xmlns:a16="http://schemas.microsoft.com/office/drawing/2014/main" val="2362529773"/>
                    </a:ext>
                  </a:extLst>
                </a:gridCol>
                <a:gridCol w="3547151">
                  <a:extLst>
                    <a:ext uri="{9D8B030D-6E8A-4147-A177-3AD203B41FA5}">
                      <a16:colId xmlns:a16="http://schemas.microsoft.com/office/drawing/2014/main" val="452273832"/>
                    </a:ext>
                  </a:extLst>
                </a:gridCol>
                <a:gridCol w="969082">
                  <a:extLst>
                    <a:ext uri="{9D8B030D-6E8A-4147-A177-3AD203B41FA5}">
                      <a16:colId xmlns:a16="http://schemas.microsoft.com/office/drawing/2014/main" val="3479669680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2529762502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116195086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2437298826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1639479687"/>
                    </a:ext>
                  </a:extLst>
                </a:gridCol>
              </a:tblGrid>
              <a:tr h="417028"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 EUR -</a:t>
                      </a:r>
                    </a:p>
                  </a:txBody>
                  <a:tcPr marL="3441" marR="3441" marT="344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9054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Steuern und ähnliche Abgaben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21.254.830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20.552.280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23.215.140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23.748.650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24.434.840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61101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Zuweisungen und Umlagen für laufende Verwaltungstätigkeit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9.045.200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9.710.260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11.388.840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11.154.090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9.973.320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14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öffentlich-rechtliche Leistungsentgelte, ausgenommen Investitionsbeiträge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1.660.460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1.707.990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1.792.780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1.848.690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1.918.710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226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privatrechtliche Leistungsentgelte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1.086.990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1.078.040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1.064.840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1.036.240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1.033.740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47781"/>
                  </a:ext>
                </a:extLst>
              </a:tr>
              <a:tr h="21013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Kostenerstattungen und Kostenumlagen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228.730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261.250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264.980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254.980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264.830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8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Zinsen und sonstige Finanzeinzahlungen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149.200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124.200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64.350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64.350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64.350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791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sonstige haushaltswirksame Einzahlungen aus laufender Verwaltungstätigkeit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622.300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622.300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622.300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596.300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596.300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47042"/>
                  </a:ext>
                </a:extLst>
              </a:tr>
              <a:tr h="3946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Einzahlungen aus lfd. Verwaltungstätigkeit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(Nummern 1 bis 8)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34.047.710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34.056.320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38.413.230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38.703.300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38.286.090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8073"/>
                  </a:ext>
                </a:extLst>
              </a:tr>
              <a:tr h="2429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Personalauszahlungen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12.602.510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13.251.340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13.391.330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13.558.650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13.800.240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052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für Sach- und Dienstleistungen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8.117.000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7.523.940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7.363.360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7.125.540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6.984.220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725"/>
                  </a:ext>
                </a:extLst>
              </a:tr>
              <a:tr h="23711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Zinsen und sonstige Finanzauszahlungen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58.850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105.060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121.220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114.430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199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Transferauszahlungen aus laufender Verwaltungstätigkeit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13.404.690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14.185.090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13.961.850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14.270.050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14.492.180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682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sonstige haushaltswirksame Auszahlungen aus laufender Verwaltungstätigkeit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2.195.270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2.283.180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2.182.280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2.185.620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2.117.190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495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aus lfd. Verwaltungstätigkeit </a:t>
                      </a:r>
                    </a:p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(Nummern 10 bis 15)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36.369.770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37.302.400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37.003.880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37.261.080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37.508.260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545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Zahlungsmittelsaldo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aus lfd. Verwaltungstätigkeit 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 9 ./. Nummer 16)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-2.322.060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-3.246.080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1.409.350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1.442.220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777.830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5507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9BA174B-608E-448E-ADF4-01F3A3488AE1}"/>
              </a:ext>
            </a:extLst>
          </p:cNvPr>
          <p:cNvSpPr txBox="1"/>
          <p:nvPr/>
        </p:nvSpPr>
        <p:spPr>
          <a:xfrm>
            <a:off x="251520" y="4046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Übersicht Finanzhaushalt</a:t>
            </a:r>
          </a:p>
        </p:txBody>
      </p:sp>
    </p:spTree>
    <p:extLst>
      <p:ext uri="{BB962C8B-B14F-4D97-AF65-F5344CB8AC3E}">
        <p14:creationId xmlns:p14="http://schemas.microsoft.com/office/powerpoint/2010/main" val="379556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31FDD1E-DD76-4A9A-BA0D-5EF2919AE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05981"/>
              </p:ext>
            </p:extLst>
          </p:nvPr>
        </p:nvGraphicFramePr>
        <p:xfrm>
          <a:off x="359532" y="692696"/>
          <a:ext cx="8424936" cy="55740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563">
                  <a:extLst>
                    <a:ext uri="{9D8B030D-6E8A-4147-A177-3AD203B41FA5}">
                      <a16:colId xmlns:a16="http://schemas.microsoft.com/office/drawing/2014/main" val="2362529773"/>
                    </a:ext>
                  </a:extLst>
                </a:gridCol>
                <a:gridCol w="3490857">
                  <a:extLst>
                    <a:ext uri="{9D8B030D-6E8A-4147-A177-3AD203B41FA5}">
                      <a16:colId xmlns:a16="http://schemas.microsoft.com/office/drawing/2014/main" val="452273832"/>
                    </a:ext>
                  </a:extLst>
                </a:gridCol>
                <a:gridCol w="1025376">
                  <a:extLst>
                    <a:ext uri="{9D8B030D-6E8A-4147-A177-3AD203B41FA5}">
                      <a16:colId xmlns:a16="http://schemas.microsoft.com/office/drawing/2014/main" val="3479669680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2529762502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116195086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2437298826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1639479687"/>
                    </a:ext>
                  </a:extLst>
                </a:gridCol>
              </a:tblGrid>
              <a:tr h="417028"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 EUR -</a:t>
                      </a:r>
                    </a:p>
                  </a:txBody>
                  <a:tcPr marL="3441" marR="3441" marT="344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9054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Einzahlungen aus Investitionszuwendungen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2.258.800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3.770.020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2.573.390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4.990.270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2.409.810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611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Einzahlungen aus Investitionsbeiträgen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u.ä.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20.300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14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Einzahlungen aus Veräußerung von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unbewegl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Vermögen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589.420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379.900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3.368.200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226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Einzahlungen Investitionen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(Nummern 18 bis 24)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2.868.520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4.149.920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2.676.390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8.358.470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2.459.810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47781"/>
                  </a:ext>
                </a:extLst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Erwerb von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Vermögen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51.400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8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für Erwerb von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unbewegl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Vermögen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266.550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76.050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61.100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791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für Baumaßnahmen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2.974.980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4.744.500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4.342.500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7.272.500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2.363.500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470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- Erwerb von Sachanlagevermögen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595.310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209.500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1.080.500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301.000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8073"/>
                  </a:ext>
                </a:extLst>
              </a:tr>
              <a:tr h="23706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- Investitionsförderungsmaßnahmen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189.350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267.350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257.350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536.850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480.350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05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Investitionen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(Nummern 26 bis 32)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4.077.590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5.312.400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4.781.950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8.940.850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3.195.850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725"/>
                  </a:ext>
                </a:extLst>
              </a:tr>
              <a:tr h="453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Zahlungsmittelsaldo aus Investitionstätigkeit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(Nummer 25 ./. Nummer 33)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-1.209.070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-1.162.480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-2.105.560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-582.380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-736.040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19940"/>
                  </a:ext>
                </a:extLst>
              </a:tr>
              <a:tr h="25024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Einzahlungen aus der Aufnahme von Krediten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2.345.000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1.000.000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495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für die Tilgung von Krediten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367.800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706.600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394.810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424.810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423.310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545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Zahlungsmittelsaldo aus Finanzierungstätigkeit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-367.800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1.638.400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605.190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-424.810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-423.310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550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Veränderung des Bestandes an Zahlungsmitteln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-3.898.930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-2.770.160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-91.020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435.030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-381.520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366942"/>
                  </a:ext>
                </a:extLst>
              </a:tr>
              <a:tr h="315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Voraussichtlicher Bestand liquide Mittel 01.01.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7.301.800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3.402.870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632.710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541.690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976.720</a:t>
                      </a: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996188"/>
                  </a:ext>
                </a:extLst>
              </a:tr>
              <a:tr h="47452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Voraussichtlicher Bestand liquiden Mitteln am 31.12. (Nummern 53 + 54)</a:t>
                      </a:r>
                    </a:p>
                  </a:txBody>
                  <a:tcPr marL="4763" marR="4763" marT="4763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3.402.870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632.710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541.690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976.720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595.200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8811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9BA174B-608E-448E-ADF4-01F3A3488AE1}"/>
              </a:ext>
            </a:extLst>
          </p:cNvPr>
          <p:cNvSpPr txBox="1"/>
          <p:nvPr/>
        </p:nvSpPr>
        <p:spPr>
          <a:xfrm>
            <a:off x="440091" y="206740"/>
            <a:ext cx="286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Übersicht Finanzhaushalt</a:t>
            </a:r>
          </a:p>
        </p:txBody>
      </p:sp>
    </p:spTree>
    <p:extLst>
      <p:ext uri="{BB962C8B-B14F-4D97-AF65-F5344CB8AC3E}">
        <p14:creationId xmlns:p14="http://schemas.microsoft.com/office/powerpoint/2010/main" val="337178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9BA174B-608E-448E-ADF4-01F3A3488AE1}"/>
              </a:ext>
            </a:extLst>
          </p:cNvPr>
          <p:cNvSpPr txBox="1"/>
          <p:nvPr/>
        </p:nvSpPr>
        <p:spPr>
          <a:xfrm>
            <a:off x="405042" y="618068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Entwicklung der Liquidität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4286182-7795-4EF4-97D5-1A139AC5B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41229"/>
              </p:ext>
            </p:extLst>
          </p:nvPr>
        </p:nvGraphicFramePr>
        <p:xfrm>
          <a:off x="405042" y="1340768"/>
          <a:ext cx="8352927" cy="449905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20399">
                  <a:extLst>
                    <a:ext uri="{9D8B030D-6E8A-4147-A177-3AD203B41FA5}">
                      <a16:colId xmlns:a16="http://schemas.microsoft.com/office/drawing/2014/main" val="2288265564"/>
                    </a:ext>
                  </a:extLst>
                </a:gridCol>
                <a:gridCol w="1022088">
                  <a:extLst>
                    <a:ext uri="{9D8B030D-6E8A-4147-A177-3AD203B41FA5}">
                      <a16:colId xmlns:a16="http://schemas.microsoft.com/office/drawing/2014/main" val="3813722705"/>
                    </a:ext>
                  </a:extLst>
                </a:gridCol>
                <a:gridCol w="1022088">
                  <a:extLst>
                    <a:ext uri="{9D8B030D-6E8A-4147-A177-3AD203B41FA5}">
                      <a16:colId xmlns:a16="http://schemas.microsoft.com/office/drawing/2014/main" val="4110054218"/>
                    </a:ext>
                  </a:extLst>
                </a:gridCol>
                <a:gridCol w="1022088">
                  <a:extLst>
                    <a:ext uri="{9D8B030D-6E8A-4147-A177-3AD203B41FA5}">
                      <a16:colId xmlns:a16="http://schemas.microsoft.com/office/drawing/2014/main" val="1800625001"/>
                    </a:ext>
                  </a:extLst>
                </a:gridCol>
                <a:gridCol w="1022088">
                  <a:extLst>
                    <a:ext uri="{9D8B030D-6E8A-4147-A177-3AD203B41FA5}">
                      <a16:colId xmlns:a16="http://schemas.microsoft.com/office/drawing/2014/main" val="3616543158"/>
                    </a:ext>
                  </a:extLst>
                </a:gridCol>
                <a:gridCol w="1022088">
                  <a:extLst>
                    <a:ext uri="{9D8B030D-6E8A-4147-A177-3AD203B41FA5}">
                      <a16:colId xmlns:a16="http://schemas.microsoft.com/office/drawing/2014/main" val="625799051"/>
                    </a:ext>
                  </a:extLst>
                </a:gridCol>
                <a:gridCol w="1022088">
                  <a:extLst>
                    <a:ext uri="{9D8B030D-6E8A-4147-A177-3AD203B41FA5}">
                      <a16:colId xmlns:a16="http://schemas.microsoft.com/office/drawing/2014/main" val="3317213797"/>
                    </a:ext>
                  </a:extLst>
                </a:gridCol>
              </a:tblGrid>
              <a:tr h="53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EUR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Vorjahr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9583984"/>
                  </a:ext>
                </a:extLst>
              </a:tr>
              <a:tr h="478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Zahlungsmittelsaldo aus lfd. Verwaltungstätigkeit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-2.055.690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-2.322.060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-3.246.080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1.409.350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1.442.220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777.830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90598969"/>
                  </a:ext>
                </a:extLst>
              </a:tr>
              <a:tr h="298826">
                <a:tc>
                  <a:txBody>
                    <a:bodyPr/>
                    <a:lstStyle/>
                    <a:p>
                      <a:pPr marL="0" indent="-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Tilgungsraten 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396.600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367.800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361.600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394.810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424.810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423.310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8107431"/>
                  </a:ext>
                </a:extLst>
              </a:tr>
              <a:tr h="378283">
                <a:tc>
                  <a:txBody>
                    <a:bodyPr/>
                    <a:lstStyle/>
                    <a:p>
                      <a:pPr marL="107950" indent="-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Nettoinvestitionsmittel</a:t>
                      </a:r>
                      <a:endParaRPr lang="de-DE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-2.452.290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-2.689.860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-3.607.680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1.014.540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1.017.410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354.520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7450706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07950" marR="0" lvl="0" indent="-7175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Zahlungsmittelsaldo aus Investitionstätigkeit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Narrow" panose="020B0606020202030204" pitchFamily="34" charset="0"/>
                        </a:rPr>
                        <a:t>-3.296.160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Narrow" panose="020B0606020202030204" pitchFamily="34" charset="0"/>
                        </a:rPr>
                        <a:t>-1.209.070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Narrow" panose="020B0606020202030204" pitchFamily="34" charset="0"/>
                        </a:rPr>
                        <a:t>-1.162.480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Narrow" panose="020B0606020202030204" pitchFamily="34" charset="0"/>
                        </a:rPr>
                        <a:t>-2.105.560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Narrow" panose="020B0606020202030204" pitchFamily="34" charset="0"/>
                        </a:rPr>
                        <a:t>-582.380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 Narrow" panose="020B0606020202030204" pitchFamily="34" charset="0"/>
                        </a:rPr>
                        <a:t>-736.040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34700316"/>
                  </a:ext>
                </a:extLst>
              </a:tr>
              <a:tr h="485813">
                <a:tc>
                  <a:txBody>
                    <a:bodyPr/>
                    <a:lstStyle/>
                    <a:p>
                      <a:pPr marL="107950" marR="0" lvl="0" indent="-7175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Kreditaufnahmen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1.000.000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61635139"/>
                  </a:ext>
                </a:extLst>
              </a:tr>
              <a:tr h="539578">
                <a:tc>
                  <a:txBody>
                    <a:bodyPr/>
                    <a:lstStyle/>
                    <a:p>
                      <a:pPr marL="107950" marR="0" lvl="0" indent="-7175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Veränderung des Bestandes an Zahlungsmitteln im HHJ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-5.748.520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-3.898.930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-2.770.160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-91.020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435.030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-381.520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78304044"/>
                  </a:ext>
                </a:extLst>
              </a:tr>
              <a:tr h="593343">
                <a:tc>
                  <a:txBody>
                    <a:bodyPr/>
                    <a:lstStyle/>
                    <a:p>
                      <a:pPr marL="107950" marR="0" lvl="0" indent="-7175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vorr</a:t>
                      </a:r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Bestand an liquiden Mitteln zu Beginn des HHJ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18.198.360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7.301.800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3.402.870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632.710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541.690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976.720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0450304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07950" marR="0" lvl="0" indent="-7175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vorr</a:t>
                      </a:r>
                      <a:r>
                        <a:rPr lang="de-DE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Bestand an </a:t>
                      </a:r>
                      <a:r>
                        <a:rPr lang="de-DE" sz="1200" b="1" i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</a:t>
                      </a:r>
                      <a:r>
                        <a:rPr lang="de-DE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Mitteln am Ende des HHJ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12.449.840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3.402.870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632.710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541.690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976.720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595.200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993017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91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AC03AB-37CA-41F6-8CEA-8AD269336FE3}"/>
              </a:ext>
            </a:extLst>
          </p:cNvPr>
          <p:cNvSpPr txBox="1"/>
          <p:nvPr/>
        </p:nvSpPr>
        <p:spPr>
          <a:xfrm>
            <a:off x="611560" y="292494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3">
                    <a:lumMod val="50000"/>
                  </a:schemeClr>
                </a:solidFill>
                <a:latin typeface="TheSerifOffice" panose="02060503040302060204" pitchFamily="18" charset="0"/>
              </a:rPr>
              <a:t>Stadt- und Ortsteilentwicklung</a:t>
            </a:r>
          </a:p>
          <a:p>
            <a:endParaRPr lang="de-DE" sz="3200" b="1" dirty="0">
              <a:latin typeface="TheSerifOffice" panose="02060503040302060204" pitchFamily="18" charset="0"/>
            </a:endParaRPr>
          </a:p>
          <a:p>
            <a:r>
              <a:rPr lang="de-DE" sz="3200" b="1" dirty="0">
                <a:latin typeface="TheSerifOffice" panose="02060503040302060204" pitchFamily="18" charset="0"/>
              </a:rPr>
              <a:t>Unterstützung und Förderung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3C83E2-4162-4D59-B28B-46948EBEF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6"/>
          <a:stretch/>
        </p:blipFill>
        <p:spPr>
          <a:xfrm>
            <a:off x="1043608" y="620688"/>
            <a:ext cx="3384376" cy="20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3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332656"/>
            <a:ext cx="8352928" cy="63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erifOffice" panose="02060503040302060204" pitchFamily="18" charset="0"/>
                <a:cs typeface="Arial" panose="020B0604020202020204" pitchFamily="34" charset="0"/>
              </a:rPr>
              <a:t>Rückblick auf gemeinsam </a:t>
            </a:r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Erreichtes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in den </a:t>
            </a:r>
            <a:r>
              <a:rPr kumimoji="0" lang="de-DE" sz="20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erifOffice" panose="02060503040302060204" pitchFamily="18" charset="0"/>
                <a:cs typeface="Arial" panose="020B0604020202020204" pitchFamily="34" charset="0"/>
              </a:rPr>
              <a:t>Jahren 2021/2022</a:t>
            </a:r>
            <a:r>
              <a:rPr kumimoji="0" lang="de-DE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erifOffice" panose="02060503040302060204" pitchFamily="18" charset="0"/>
                <a:cs typeface="Arial" panose="020B0604020202020204" pitchFamily="34" charset="0"/>
              </a:rPr>
              <a:t>:</a:t>
            </a:r>
            <a:endParaRPr lang="de-DE" sz="2000" b="1" dirty="0">
              <a:latin typeface="TheSerifOffice" panose="0206050304030206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u.a.: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Erfolgreich abgeschlossener Umbau der 2. OS</a:t>
            </a:r>
          </a:p>
          <a:p>
            <a:pPr marL="342000" lvl="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Erfolgreich abgeschlossener Umbau- und Anbau des Lessinggymnasiums, 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Eröffnung der neuen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Stadtbibliothek im Oktober 2022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Umsetzung der ersten Maßnahmen aus dem Digitalpakt Schule </a:t>
            </a:r>
          </a:p>
          <a:p>
            <a:pPr marL="342000"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Verbesserung der digitalen Infrastruktur sowie Lehr-Lern		     Infrastruktur (sowohl bauliche Maßnahmen an den Schulgebäuden,  	     als auch Ausstattung mit neuer Technik, z.B.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Interaktive Tafeln und 	     Tablets)</a:t>
            </a:r>
          </a:p>
          <a:p>
            <a:pPr marL="342000"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2021/2022: GS am Forst weitestgehend abgeschlossen</a:t>
            </a:r>
          </a:p>
          <a:p>
            <a:pPr marL="342000"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2022/2023: GS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Wiesa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und GS am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Gickelsberg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Umsetzung</a:t>
            </a:r>
          </a:p>
          <a:p>
            <a:pPr marL="35560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Neueröffnung des Kinderhauses am Heidelberg </a:t>
            </a:r>
          </a:p>
          <a:p>
            <a:pPr marL="3556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Neubau Parkplatz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Stiftgäßchen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Neubau Kreisverkehr Nordstraße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Fertigstellung 1. Teilabschnitt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Ausbau </a:t>
            </a:r>
            <a:r>
              <a:rPr kumimoji="0" lang="de-D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Kamenzer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Straße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Lückersdorf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Neubau Wirtschaftsgebäude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Ziegenpar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Ersatzn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eubau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Wanderschutzhütte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Schwosdorf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1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ADEB72F-8AFC-4FE9-84D7-F0D4C6E6E4F4}"/>
              </a:ext>
            </a:extLst>
          </p:cNvPr>
          <p:cNvSpPr txBox="1"/>
          <p:nvPr/>
        </p:nvSpPr>
        <p:spPr>
          <a:xfrm>
            <a:off x="179512" y="54868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>
                <a:latin typeface="TheSerifOffice" panose="02060503040302060204" pitchFamily="18" charset="0"/>
              </a:rPr>
              <a:t>Unterstützung und Förderung der Einwohner und Vereine </a:t>
            </a:r>
            <a:r>
              <a:rPr lang="de-DE" dirty="0">
                <a:latin typeface="TheSerifOffice" panose="02060503040302060204" pitchFamily="18" charset="0"/>
              </a:rPr>
              <a:t>u.a.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CD72B68-5B99-4AEA-9049-3FFFE8CC3984}"/>
              </a:ext>
            </a:extLst>
          </p:cNvPr>
          <p:cNvSpPr txBox="1"/>
          <p:nvPr/>
        </p:nvSpPr>
        <p:spPr>
          <a:xfrm>
            <a:off x="395536" y="1628800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25.000 EUR p.a. Sportförderung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15 EUR pro Kind/Jugendlicher</a:t>
            </a:r>
          </a:p>
          <a:p>
            <a:pPr marL="34200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9.000 EUR Bürgerbudget </a:t>
            </a:r>
          </a:p>
          <a:p>
            <a:pPr marL="34200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35.695 EUR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Ortschaftsbudget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5 EUR je Einwohner</a:t>
            </a:r>
          </a:p>
          <a:p>
            <a:pPr marL="34200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Zuschüsse für Bewirtschaftung der Sportstätten in Höhe von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434,2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TEUR in 2023 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435,4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TEUR in 2024 an:</a:t>
            </a:r>
          </a:p>
          <a:p>
            <a:pPr marL="1256400" lvl="3" indent="-342900"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SZF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Tomogara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Ryu e.V.</a:t>
            </a:r>
          </a:p>
          <a:p>
            <a:pPr marL="1256400" lvl="3" indent="-342900"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Sportstätte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Gelenau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6400" lvl="3" indent="-342900"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Stadion der Jugend</a:t>
            </a:r>
          </a:p>
          <a:p>
            <a:pPr marL="1256400" lvl="3" indent="-342900"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Sportstätte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Thonberg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6400" lvl="3" indent="-342900"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Sportzentrum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Deutschbaselitz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6400" lvl="3" indent="-342900"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Sportstätte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Biehla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kostenlose Anmietung der Vereinsräume im Stadttheater für Kamenzer Schulen, Kitas, Vereine und Initiativen</a:t>
            </a:r>
          </a:p>
          <a:p>
            <a:pPr marL="34200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kostenlose Nutzung von städtischen Sporthallen für Kinder- und Jugendsport</a:t>
            </a:r>
          </a:p>
          <a:p>
            <a:pPr marL="34200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Zuschüsse an private Dritte für Baumaßnahmen innerhalb des Sanierungsgebietes</a:t>
            </a:r>
          </a:p>
        </p:txBody>
      </p:sp>
    </p:spTree>
    <p:extLst>
      <p:ext uri="{BB962C8B-B14F-4D97-AF65-F5344CB8AC3E}">
        <p14:creationId xmlns:p14="http://schemas.microsoft.com/office/powerpoint/2010/main" val="263919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9">
            <a:extLst>
              <a:ext uri="{FF2B5EF4-FFF2-40B4-BE49-F238E27FC236}">
                <a16:creationId xmlns:a16="http://schemas.microsoft.com/office/drawing/2014/main" id="{AD4B8A08-102A-41A2-B838-6E70CC75D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35" y="3717032"/>
            <a:ext cx="2093958" cy="152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4">
            <a:extLst>
              <a:ext uri="{FF2B5EF4-FFF2-40B4-BE49-F238E27FC236}">
                <a16:creationId xmlns:a16="http://schemas.microsoft.com/office/drawing/2014/main" id="{F1B22365-0DA9-459D-8765-AEDFD04A4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4" r="50000"/>
          <a:stretch/>
        </p:blipFill>
        <p:spPr bwMode="auto">
          <a:xfrm>
            <a:off x="5004049" y="5016437"/>
            <a:ext cx="2880320" cy="157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3BA1470-115A-414A-BC18-4362145D0B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20"/>
          <a:stretch/>
        </p:blipFill>
        <p:spPr>
          <a:xfrm>
            <a:off x="1639269" y="4995352"/>
            <a:ext cx="2092887" cy="15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9CBE48-2084-4BF6-AA19-8A483A75ED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6"/>
          <a:stretch/>
        </p:blipFill>
        <p:spPr>
          <a:xfrm>
            <a:off x="935331" y="1203640"/>
            <a:ext cx="3384376" cy="204782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id="{CE0EDFBF-E339-49CA-9841-22DCBD944F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b="31693"/>
          <a:stretch/>
        </p:blipFill>
        <p:spPr bwMode="auto">
          <a:xfrm>
            <a:off x="-36512" y="4978450"/>
            <a:ext cx="2140453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2">
            <a:extLst>
              <a:ext uri="{FF2B5EF4-FFF2-40B4-BE49-F238E27FC236}">
                <a16:creationId xmlns:a16="http://schemas.microsoft.com/office/drawing/2014/main" id="{69AA5A86-EB4E-40B0-B765-8834D83B2D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36415"/>
            <a:ext cx="2037102" cy="1530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1">
            <a:extLst>
              <a:ext uri="{FF2B5EF4-FFF2-40B4-BE49-F238E27FC236}">
                <a16:creationId xmlns:a16="http://schemas.microsoft.com/office/drawing/2014/main" id="{0A678118-1311-47D9-955B-FDD585586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7" y="4983308"/>
            <a:ext cx="2227961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5B6A917-E842-40F6-8E7F-F50AA89D39B1}"/>
              </a:ext>
            </a:extLst>
          </p:cNvPr>
          <p:cNvSpPr txBox="1"/>
          <p:nvPr/>
        </p:nvSpPr>
        <p:spPr>
          <a:xfrm>
            <a:off x="395536" y="3251461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3">
                    <a:lumMod val="50000"/>
                  </a:schemeClr>
                </a:solidFill>
                <a:latin typeface="TheSerifOffice" panose="02060503040302060204" pitchFamily="18" charset="0"/>
              </a:rPr>
              <a:t>Stadt- und Ortsteilentwicklung</a:t>
            </a:r>
          </a:p>
          <a:p>
            <a:r>
              <a:rPr lang="de-DE" sz="3200" b="1" dirty="0">
                <a:latin typeface="TheSerifOffice" panose="02060503040302060204" pitchFamily="18" charset="0"/>
              </a:rPr>
              <a:t>Investitionen und Instandhaltungsmaßnahm</a:t>
            </a:r>
            <a:r>
              <a:rPr lang="de-DE" sz="3600" b="1" dirty="0">
                <a:latin typeface="TheSerifOffice" panose="02060503040302060204" pitchFamily="18" charset="0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403789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25556"/>
              </p:ext>
            </p:extLst>
          </p:nvPr>
        </p:nvGraphicFramePr>
        <p:xfrm>
          <a:off x="219041" y="1427266"/>
          <a:ext cx="8507284" cy="499375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28623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75885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75885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75885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75885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75885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34555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11134001004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Wanderschutzhütten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Neubau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11134002.4211700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Rathaus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– Fassaden- und Turmsanierung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21464731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11134003.4211700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GS Schönteichen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 Erweiterung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Brandsch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969429383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11134006.4211700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GS am Forst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Akkustikdecken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in 3 Klassenzimmern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410547164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11134011.4211700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Kita "Sonnenschein„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 Ertüchtigung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Elt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.-Anlage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658780262"/>
                  </a:ext>
                </a:extLst>
              </a:tr>
              <a:tr h="23843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11134012.4211700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Hort am Forst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 Malerleistungen 4 Zimmer / Instandsetzung der Spielgeräte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643456431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11134016.4211700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Kita "Käferland"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Lückersdorf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 flankierende Maßnahmen zur Mauerwerkstrockenlegung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646611374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11134021.4211700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Lessingturm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- Beseitigung Sicherheitsmängel 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293815199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11134023.4211000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Instandhaltung Gemeindehäuser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(Bernbruch,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Deutschbaselitz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Zschornau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Brauna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Liebenau, Hausdorf, Schönbach,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Schwosdorf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MZG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Cunnersdorf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55905938"/>
                  </a:ext>
                </a:extLst>
              </a:tr>
              <a:tr h="24405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11134031.4211700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FW-Gerätehaus Kamenz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 Ertüchtigung der Dachabdichtung im Lagerbereich der Fahrzeughalle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076361355"/>
                  </a:ext>
                </a:extLst>
              </a:tr>
              <a:tr h="18505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11134038.4211700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Stadion der Jugend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 Umsetzung Sanierungskonzept Erneuerung Sanitärbereich 2023: KG / 2024: EG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831775617"/>
                  </a:ext>
                </a:extLst>
              </a:tr>
              <a:tr h="18505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11134039.4211700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Sportstätte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Deutschbaselitz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 Umsetzung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Brandschutzm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./Ertüchtigung der ortsfesten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Elt.anlage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715391339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11134042.4211000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Trauerfeierhalle Hutberg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Erneuerung Verglasung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696064593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11134043.4211000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Saal Lindenterrasse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Erneuerung Giebelseite und Haupteingang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772096321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11134056.4211700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Kita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Cunnersdorf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"Rasselbande„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-Brandschutz-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maßnahmen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2513217829"/>
                  </a:ext>
                </a:extLst>
              </a:tr>
              <a:tr h="16493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57301000004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Gemeindehaus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Schwosdorf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 Trinkwasseranschluss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15150597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323528" y="965601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Gebäude und Liegenschaftsmanagement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5674D6C-7834-48AF-87D0-665D34119099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ED454B0-4DB3-4644-B456-09E5EB4AB61B}"/>
              </a:ext>
            </a:extLst>
          </p:cNvPr>
          <p:cNvGrpSpPr/>
          <p:nvPr/>
        </p:nvGrpSpPr>
        <p:grpSpPr>
          <a:xfrm flipH="1">
            <a:off x="4427984" y="117243"/>
            <a:ext cx="1392727" cy="1235050"/>
            <a:chOff x="5123260" y="1859810"/>
            <a:chExt cx="1392727" cy="1235050"/>
          </a:xfrm>
        </p:grpSpPr>
        <p:pic>
          <p:nvPicPr>
            <p:cNvPr id="14" name="Grafik 13" descr="Checkliste">
              <a:extLst>
                <a:ext uri="{FF2B5EF4-FFF2-40B4-BE49-F238E27FC236}">
                  <a16:creationId xmlns:a16="http://schemas.microsoft.com/office/drawing/2014/main" id="{5485FBB8-B15F-454D-8C1F-44822A356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09946" y="1859810"/>
              <a:ext cx="573553" cy="611902"/>
            </a:xfrm>
            <a:prstGeom prst="rect">
              <a:avLst/>
            </a:prstGeom>
          </p:spPr>
        </p:pic>
        <p:pic>
          <p:nvPicPr>
            <p:cNvPr id="16" name="Grafik 15" descr="Bauarbeiter">
              <a:extLst>
                <a:ext uri="{FF2B5EF4-FFF2-40B4-BE49-F238E27FC236}">
                  <a16:creationId xmlns:a16="http://schemas.microsoft.com/office/drawing/2014/main" id="{E756FB88-B241-4429-A8BB-9855112C8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23260" y="2194874"/>
              <a:ext cx="843582" cy="899986"/>
            </a:xfrm>
            <a:prstGeom prst="rect">
              <a:avLst/>
            </a:prstGeom>
          </p:spPr>
        </p:pic>
        <p:pic>
          <p:nvPicPr>
            <p:cNvPr id="17" name="Grafik 16" descr="Warnung">
              <a:extLst>
                <a:ext uri="{FF2B5EF4-FFF2-40B4-BE49-F238E27FC236}">
                  <a16:creationId xmlns:a16="http://schemas.microsoft.com/office/drawing/2014/main" id="{CDB6E66F-CFDC-4AD3-B5E6-CFA73BA5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44877" y="2249653"/>
              <a:ext cx="371110" cy="395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5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55746"/>
              </p:ext>
            </p:extLst>
          </p:nvPr>
        </p:nvGraphicFramePr>
        <p:xfrm>
          <a:off x="251519" y="1830681"/>
          <a:ext cx="8507285" cy="19566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12601000001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Brandschutz allgemein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12601001001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Ortsfeuerwehr Kamenz Stadt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12601002001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Ortsfeuerwehr </a:t>
                      </a:r>
                      <a:r>
                        <a:rPr lang="de-DE" sz="1400" u="none" strike="noStrike" dirty="0" err="1">
                          <a:effectLst/>
                        </a:rPr>
                        <a:t>Wiesa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560762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12601003001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Ortsfeuerwehr Bernbruch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074969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12601004001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Ortsfeuerwehr </a:t>
                      </a:r>
                      <a:r>
                        <a:rPr lang="de-DE" sz="1400" u="none" strike="noStrike" dirty="0" err="1">
                          <a:effectLst/>
                        </a:rPr>
                        <a:t>Deutschbaselitz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11074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12601010001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Ortsfeuerwehr </a:t>
                      </a:r>
                      <a:r>
                        <a:rPr lang="de-DE" sz="1400" u="none" strike="noStrike" dirty="0" err="1">
                          <a:effectLst/>
                        </a:rPr>
                        <a:t>Cunnersdorf</a:t>
                      </a:r>
                      <a:r>
                        <a:rPr lang="de-DE" sz="1400" u="none" strike="noStrike" dirty="0">
                          <a:effectLst/>
                        </a:rPr>
                        <a:t> (</a:t>
                      </a:r>
                      <a:r>
                        <a:rPr lang="de-DE" sz="1400" u="none" strike="noStrike" dirty="0" err="1">
                          <a:effectLst/>
                        </a:rPr>
                        <a:t>Beamer</a:t>
                      </a:r>
                      <a:r>
                        <a:rPr lang="de-DE" sz="1400" u="none" strike="noStrike" dirty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76817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Gesamt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14.330</a:t>
                      </a: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1.500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9.750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-2.000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2262325378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389574" y="1404327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Brand- u. Katastrophenschutz - Geräte und Hilfsmittel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51519" y="3906059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Brand- u. Katastrophenschutz - Feuerwehrfahrzeuge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34269"/>
              </p:ext>
            </p:extLst>
          </p:nvPr>
        </p:nvGraphicFramePr>
        <p:xfrm>
          <a:off x="251519" y="4314697"/>
          <a:ext cx="8507285" cy="14205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12601001002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Ortsfeuerwehr Kamenz Stadt</a:t>
                      </a:r>
                    </a:p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TLF / 2026: GW-L / 2027: ELW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12601003002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Ortsfeuerwehr Bernbruch</a:t>
                      </a:r>
                    </a:p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MTW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12601009002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Ortsfeuerwehr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Brauna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2026: LF mit Schiebeleiter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239.000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64074969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46FAB0-64AC-4141-9578-00BAFFF8D13F}"/>
              </a:ext>
            </a:extLst>
          </p:cNvPr>
          <p:cNvGrpSpPr/>
          <p:nvPr/>
        </p:nvGrpSpPr>
        <p:grpSpPr>
          <a:xfrm>
            <a:off x="4355976" y="52356"/>
            <a:ext cx="1176978" cy="1312665"/>
            <a:chOff x="6090152" y="2991957"/>
            <a:chExt cx="1932247" cy="2081194"/>
          </a:xfrm>
        </p:grpSpPr>
        <p:pic>
          <p:nvPicPr>
            <p:cNvPr id="10" name="Grafik 9" descr="Entflammbar">
              <a:extLst>
                <a:ext uri="{FF2B5EF4-FFF2-40B4-BE49-F238E27FC236}">
                  <a16:creationId xmlns:a16="http://schemas.microsoft.com/office/drawing/2014/main" id="{F8FE6C37-3B8D-40A9-852A-3054A71E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25714" y="2991957"/>
              <a:ext cx="1109009" cy="1109009"/>
            </a:xfrm>
            <a:prstGeom prst="rect">
              <a:avLst/>
            </a:prstGeom>
          </p:spPr>
        </p:pic>
        <p:pic>
          <p:nvPicPr>
            <p:cNvPr id="12" name="Grafik 11" descr="Feuerwehrmann">
              <a:extLst>
                <a:ext uri="{FF2B5EF4-FFF2-40B4-BE49-F238E27FC236}">
                  <a16:creationId xmlns:a16="http://schemas.microsoft.com/office/drawing/2014/main" id="{E4FE4C9F-4F30-46E7-B23F-A53BD4B4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3019" y="4158751"/>
              <a:ext cx="914400" cy="914400"/>
            </a:xfrm>
            <a:prstGeom prst="rect">
              <a:avLst/>
            </a:prstGeom>
          </p:spPr>
        </p:pic>
        <p:pic>
          <p:nvPicPr>
            <p:cNvPr id="13" name="Grafik 12" descr="Feuerwehrmann">
              <a:extLst>
                <a:ext uri="{FF2B5EF4-FFF2-40B4-BE49-F238E27FC236}">
                  <a16:creationId xmlns:a16="http://schemas.microsoft.com/office/drawing/2014/main" id="{2174E5F9-6D34-4069-8636-9C50FE02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0152" y="4053328"/>
              <a:ext cx="914400" cy="914400"/>
            </a:xfrm>
            <a:prstGeom prst="rect">
              <a:avLst/>
            </a:prstGeom>
          </p:spPr>
        </p:pic>
        <p:pic>
          <p:nvPicPr>
            <p:cNvPr id="14" name="Grafik 13" descr="Feuerwehrmann">
              <a:extLst>
                <a:ext uri="{FF2B5EF4-FFF2-40B4-BE49-F238E27FC236}">
                  <a16:creationId xmlns:a16="http://schemas.microsoft.com/office/drawing/2014/main" id="{00486326-67C2-4F4E-997B-7E0BED654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07999" y="4043181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0D9B584A-B0C8-44E4-BAEE-6DC3070EBF62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</p:spTree>
    <p:extLst>
      <p:ext uri="{BB962C8B-B14F-4D97-AF65-F5344CB8AC3E}">
        <p14:creationId xmlns:p14="http://schemas.microsoft.com/office/powerpoint/2010/main" val="267452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22228"/>
              </p:ext>
            </p:extLst>
          </p:nvPr>
        </p:nvGraphicFramePr>
        <p:xfrm>
          <a:off x="251520" y="1815262"/>
          <a:ext cx="8507288" cy="4356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86607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12601000003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Hydranten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allgemein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251520" y="1342564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Brand- u. Katastrophenschutz - Hydranten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CBF14C-D971-498E-845F-2EC85C212CC0}"/>
              </a:ext>
            </a:extLst>
          </p:cNvPr>
          <p:cNvSpPr txBox="1"/>
          <p:nvPr/>
        </p:nvSpPr>
        <p:spPr>
          <a:xfrm>
            <a:off x="251520" y="2551792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Brand- u. Katastrophenschutz - Gebäude und Grundstücke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5640040-190D-446D-96D1-227AB9838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03580"/>
              </p:ext>
            </p:extLst>
          </p:nvPr>
        </p:nvGraphicFramePr>
        <p:xfrm>
          <a:off x="251520" y="2991772"/>
          <a:ext cx="8507285" cy="86717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23409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12601002004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Ortsfeuerwehr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Wiesa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Neubau FGH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  <a:tr h="900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3.510.000</a:t>
                      </a: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744347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FE3E8632-E1B3-4C28-B1E3-5B85F725D0A3}"/>
              </a:ext>
            </a:extLst>
          </p:cNvPr>
          <p:cNvSpPr txBox="1"/>
          <p:nvPr/>
        </p:nvSpPr>
        <p:spPr>
          <a:xfrm>
            <a:off x="251520" y="4293096"/>
            <a:ext cx="810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Brand- u. Katastrophenschutz - Löschwasserversorgung </a:t>
            </a:r>
            <a:r>
              <a:rPr lang="de-DE" sz="1400" dirty="0"/>
              <a:t>(Zisternen und Teiche)</a:t>
            </a:r>
            <a:endParaRPr lang="de-DE" sz="2000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E12A0E6-7F7B-49B2-8D4A-3AF01D84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8786"/>
              </p:ext>
            </p:extLst>
          </p:nvPr>
        </p:nvGraphicFramePr>
        <p:xfrm>
          <a:off x="251520" y="4794071"/>
          <a:ext cx="8507285" cy="108053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12601000005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Brandschutz allg. – Einfriedung Löschwasserteiche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12601009005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Ortsfeuerwehr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Brauna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Neubau Zisterne Petershain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7CA7C04B-9770-49D0-B036-DEB4A34605B3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0BAEA2C-1080-465F-AB7A-DA99F2785EB4}"/>
              </a:ext>
            </a:extLst>
          </p:cNvPr>
          <p:cNvGrpSpPr/>
          <p:nvPr/>
        </p:nvGrpSpPr>
        <p:grpSpPr>
          <a:xfrm>
            <a:off x="4355976" y="52356"/>
            <a:ext cx="1176978" cy="1312665"/>
            <a:chOff x="6090152" y="2991957"/>
            <a:chExt cx="1932247" cy="2081194"/>
          </a:xfrm>
        </p:grpSpPr>
        <p:pic>
          <p:nvPicPr>
            <p:cNvPr id="20" name="Grafik 19" descr="Entflammbar">
              <a:extLst>
                <a:ext uri="{FF2B5EF4-FFF2-40B4-BE49-F238E27FC236}">
                  <a16:creationId xmlns:a16="http://schemas.microsoft.com/office/drawing/2014/main" id="{479069E6-8170-496C-9A52-8FE908F73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25714" y="2991957"/>
              <a:ext cx="1109009" cy="1109009"/>
            </a:xfrm>
            <a:prstGeom prst="rect">
              <a:avLst/>
            </a:prstGeom>
          </p:spPr>
        </p:pic>
        <p:pic>
          <p:nvPicPr>
            <p:cNvPr id="21" name="Grafik 20" descr="Feuerwehrmann">
              <a:extLst>
                <a:ext uri="{FF2B5EF4-FFF2-40B4-BE49-F238E27FC236}">
                  <a16:creationId xmlns:a16="http://schemas.microsoft.com/office/drawing/2014/main" id="{9C89C0F8-E241-49A1-AA1C-4BFD5223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3019" y="4158751"/>
              <a:ext cx="914400" cy="914400"/>
            </a:xfrm>
            <a:prstGeom prst="rect">
              <a:avLst/>
            </a:prstGeom>
          </p:spPr>
        </p:pic>
        <p:pic>
          <p:nvPicPr>
            <p:cNvPr id="22" name="Grafik 21" descr="Feuerwehrmann">
              <a:extLst>
                <a:ext uri="{FF2B5EF4-FFF2-40B4-BE49-F238E27FC236}">
                  <a16:creationId xmlns:a16="http://schemas.microsoft.com/office/drawing/2014/main" id="{4F89F838-F5DA-44B5-BEFC-5C0154C37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0152" y="4053328"/>
              <a:ext cx="914400" cy="914400"/>
            </a:xfrm>
            <a:prstGeom prst="rect">
              <a:avLst/>
            </a:prstGeom>
          </p:spPr>
        </p:pic>
        <p:pic>
          <p:nvPicPr>
            <p:cNvPr id="23" name="Grafik 22" descr="Feuerwehrmann">
              <a:extLst>
                <a:ext uri="{FF2B5EF4-FFF2-40B4-BE49-F238E27FC236}">
                  <a16:creationId xmlns:a16="http://schemas.microsoft.com/office/drawing/2014/main" id="{85DEE548-466D-4F54-A0DE-2FDCEB140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07999" y="404318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31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43402"/>
              </p:ext>
            </p:extLst>
          </p:nvPr>
        </p:nvGraphicFramePr>
        <p:xfrm>
          <a:off x="258408" y="1412776"/>
          <a:ext cx="8507285" cy="237022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21111000001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Grundschulen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jährliche Pauschale für Ausstattung der Schulen (je nach Bedarf)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21111001001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 Am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Gickelsberg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Umsetzung Digitalpakt und Installation Klimaanlage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35.020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21111003001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 "Sophie Scholl"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Wiesa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Umsetzung Digitalpakt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87560762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21111004001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 Schönteichen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Umsetzung Digitalpakt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164074969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251520" y="980728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Schulen - Ausstattung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58408" y="385175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Schulen - Gebäude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90347"/>
              </p:ext>
            </p:extLst>
          </p:nvPr>
        </p:nvGraphicFramePr>
        <p:xfrm>
          <a:off x="251520" y="4229228"/>
          <a:ext cx="8507285" cy="21521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21111003002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 "Sophie Scholl"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Wiesa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Umsetzung Digitalpakt, Neubau Garage Hausmeister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21111004002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 Schönteichen 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Umsetzung Digitalpakt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87560762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21111002.</a:t>
                      </a:r>
                    </a:p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GS am Forst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 Studie zu Ertüchtigung Glasdach unter Berücksichtigung unter Energieaspekten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164074969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A1E1C87-B2B5-4F32-AB9E-82A2D3692AEE}"/>
              </a:ext>
            </a:extLst>
          </p:cNvPr>
          <p:cNvSpPr txBox="1"/>
          <p:nvPr/>
        </p:nvSpPr>
        <p:spPr>
          <a:xfrm>
            <a:off x="263394" y="6433591"/>
            <a:ext cx="442114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/>
              <a:t>Neubau/Sanierung GS Schönteichen Bedarfsliste (11 Mio.)</a:t>
            </a:r>
          </a:p>
        </p:txBody>
      </p:sp>
      <p:pic>
        <p:nvPicPr>
          <p:cNvPr id="17" name="Grafik 16" descr="Klassenzimmer">
            <a:extLst>
              <a:ext uri="{FF2B5EF4-FFF2-40B4-BE49-F238E27FC236}">
                <a16:creationId xmlns:a16="http://schemas.microsoft.com/office/drawing/2014/main" id="{063878D1-DDF0-4625-9274-E55E0E61B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87338"/>
            <a:ext cx="914400" cy="914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B37689F-E98E-4B20-A7B0-90DF7487951C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</p:spTree>
    <p:extLst>
      <p:ext uri="{BB962C8B-B14F-4D97-AF65-F5344CB8AC3E}">
        <p14:creationId xmlns:p14="http://schemas.microsoft.com/office/powerpoint/2010/main" val="40829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630633"/>
              </p:ext>
            </p:extLst>
          </p:nvPr>
        </p:nvGraphicFramePr>
        <p:xfrm>
          <a:off x="251520" y="1628800"/>
          <a:ext cx="8507285" cy="86717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25101001001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Bestandsaufbau Sammlung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25101001.</a:t>
                      </a:r>
                    </a:p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4211700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Instandhaltungsmaßnahmen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Röhrmeisterhaus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14347620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251520" y="116919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Lessing-Museum</a:t>
            </a:r>
            <a:endParaRPr lang="de-D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51520" y="4077072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Stadtgeschichtliche Sammlung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66156"/>
              </p:ext>
            </p:extLst>
          </p:nvPr>
        </p:nvGraphicFramePr>
        <p:xfrm>
          <a:off x="251520" y="4581128"/>
          <a:ext cx="8507285" cy="150725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642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25101002001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Bestandsaufbau Sammlung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25101002002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Betriebs- und Geschäftsausstattung</a:t>
                      </a:r>
                    </a:p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2022: Vitrine</a:t>
                      </a:r>
                    </a:p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2026: Neugestaltung Dauerausstellung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1A39DB9-7B0B-4674-8A92-4AA193F2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49128"/>
              </p:ext>
            </p:extLst>
          </p:nvPr>
        </p:nvGraphicFramePr>
        <p:xfrm>
          <a:off x="239564" y="2780928"/>
          <a:ext cx="8507288" cy="87019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86607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79309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22059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1408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25101001004</a:t>
                      </a:r>
                    </a:p>
                  </a:txBody>
                  <a:tcPr marL="4763" marR="4763" marT="476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Lessingmuseum - Gebäude</a:t>
                      </a:r>
                    </a:p>
                  </a:txBody>
                  <a:tcPr marL="4763" marR="4763" marT="476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950.000</a:t>
                      </a:r>
                    </a:p>
                  </a:txBody>
                  <a:tcPr marL="4763" marR="4763" marT="476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1.250.000</a:t>
                      </a:r>
                    </a:p>
                  </a:txBody>
                  <a:tcPr marL="4763" marR="4763" marT="476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4763" marR="4763" marT="4763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14082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Zuwendung 100% durch Bund und Land </a:t>
                      </a:r>
                    </a:p>
                  </a:txBody>
                  <a:tcPr marL="4763" marR="4763" marT="476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- 950.000</a:t>
                      </a:r>
                    </a:p>
                  </a:txBody>
                  <a:tcPr marL="4763" marR="4763" marT="476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- 1.250.000</a:t>
                      </a:r>
                    </a:p>
                  </a:txBody>
                  <a:tcPr marL="4763" marR="4763" marT="476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- 200.000</a:t>
                      </a:r>
                    </a:p>
                  </a:txBody>
                  <a:tcPr marL="4763" marR="4763" marT="4763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840090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F45E63AC-42C2-4D75-B282-841164A44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50" t="29313" r="38561" b="49942"/>
          <a:stretch/>
        </p:blipFill>
        <p:spPr>
          <a:xfrm>
            <a:off x="4355976" y="62462"/>
            <a:ext cx="1368152" cy="10737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65B10A-AED1-49F3-A0E5-DFCEB48B3257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</p:spTree>
    <p:extLst>
      <p:ext uri="{BB962C8B-B14F-4D97-AF65-F5344CB8AC3E}">
        <p14:creationId xmlns:p14="http://schemas.microsoft.com/office/powerpoint/2010/main" val="103766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31574"/>
              </p:ext>
            </p:extLst>
          </p:nvPr>
        </p:nvGraphicFramePr>
        <p:xfrm>
          <a:off x="251520" y="1556792"/>
          <a:ext cx="8507285" cy="4356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25101004004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Kunstgegenstände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251520" y="1156682"/>
            <a:ext cx="29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Sakralmuseum St. Annen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51520" y="234094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Archiv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47808"/>
              </p:ext>
            </p:extLst>
          </p:nvPr>
        </p:nvGraphicFramePr>
        <p:xfrm>
          <a:off x="251520" y="2776924"/>
          <a:ext cx="8507285" cy="6520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22059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25201000001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Bestandsaufbau Sammlung</a:t>
                      </a:r>
                    </a:p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2027: Planung Neubau Archiv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52.000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50B03328-399F-4039-A7BD-D49319C5EAA0}"/>
              </a:ext>
            </a:extLst>
          </p:cNvPr>
          <p:cNvSpPr txBox="1"/>
          <p:nvPr/>
        </p:nvSpPr>
        <p:spPr>
          <a:xfrm>
            <a:off x="251520" y="3645024"/>
            <a:ext cx="192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/>
              <a:t>Veranstaltungen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3728D36-E84E-41E1-BB74-B02447DD3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52045"/>
              </p:ext>
            </p:extLst>
          </p:nvPr>
        </p:nvGraphicFramePr>
        <p:xfrm>
          <a:off x="251519" y="4149080"/>
          <a:ext cx="8507285" cy="130168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22059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28101001001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Betriebs- und Geschäftsausstattung Stadttheater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28101001004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Gebäude Stadttheater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5884639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28101001005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Hutbergbühne Kamenz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80906489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BEC3E476-9572-43C0-8BEB-DB80FECD4B89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2CF9E82-6008-4AB4-B29F-15EBE298C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50" t="29313" r="38561" b="49942"/>
          <a:stretch/>
        </p:blipFill>
        <p:spPr>
          <a:xfrm>
            <a:off x="4505161" y="101507"/>
            <a:ext cx="1368152" cy="10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6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05050"/>
              </p:ext>
            </p:extLst>
          </p:nvPr>
        </p:nvGraphicFramePr>
        <p:xfrm>
          <a:off x="251519" y="2069039"/>
          <a:ext cx="8507285" cy="86241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36511000001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Eigene Kitas allgemein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Pauschale für Ausstattung (je nach Bedarf)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179512" y="1624943"/>
            <a:ext cx="216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Kita - Ausstattung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51520" y="320092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Kita - Gebäude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42183"/>
              </p:ext>
            </p:extLst>
          </p:nvPr>
        </p:nvGraphicFramePr>
        <p:xfrm>
          <a:off x="251520" y="3645024"/>
          <a:ext cx="8507285" cy="152281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36511002002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Kita "Sonnenschein"  - </a:t>
                      </a:r>
                    </a:p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Sanierung / Ausbau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210.000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36511004002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Kinderhaus "Kunterbunt"  - Vorplanung Neubau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  <a:tr h="22415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210.000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164074969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996.800</a:t>
                      </a:r>
                    </a:p>
                  </a:txBody>
                  <a:tcPr marL="4763" marR="4763" marT="4763" marB="0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60656097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2574953-24DB-4E73-A446-B837056365BF}"/>
              </a:ext>
            </a:extLst>
          </p:cNvPr>
          <p:cNvSpPr txBox="1"/>
          <p:nvPr/>
        </p:nvSpPr>
        <p:spPr>
          <a:xfrm>
            <a:off x="251520" y="5706787"/>
            <a:ext cx="368992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/>
              <a:t>Neubau Kita Kunterbunt Bedarfsliste (5,47 Mio.)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D03924-AB0E-4EA0-9918-3F2A05B7A6C1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pic>
        <p:nvPicPr>
          <p:cNvPr id="3" name="Grafik 2" descr="Kinder">
            <a:extLst>
              <a:ext uri="{FF2B5EF4-FFF2-40B4-BE49-F238E27FC236}">
                <a16:creationId xmlns:a16="http://schemas.microsoft.com/office/drawing/2014/main" id="{514137FA-6921-4E9C-A29F-D75A43864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2901" y="2504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4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83915"/>
              </p:ext>
            </p:extLst>
          </p:nvPr>
        </p:nvGraphicFramePr>
        <p:xfrm>
          <a:off x="241178" y="1484784"/>
          <a:ext cx="8507285" cy="86241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42401000001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Sportstätten Allgemein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Pauschale für Betriebs- und Geschäftsausstattung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257203" y="1060995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Sportstätten Allgemein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179512" y="245949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Stadion der Jugend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7576"/>
              </p:ext>
            </p:extLst>
          </p:nvPr>
        </p:nvGraphicFramePr>
        <p:xfrm>
          <a:off x="251520" y="2918842"/>
          <a:ext cx="8507285" cy="4356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42401003003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Ausstattung - Rasentraktor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2144D55-0119-4250-B0A4-41366831F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26635"/>
              </p:ext>
            </p:extLst>
          </p:nvPr>
        </p:nvGraphicFramePr>
        <p:xfrm>
          <a:off x="241178" y="3861048"/>
          <a:ext cx="8507285" cy="4356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42401004004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Erneuerung Brunnen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2D42A072-2E73-4107-99A8-E6ABB50DC97F}"/>
              </a:ext>
            </a:extLst>
          </p:cNvPr>
          <p:cNvSpPr txBox="1"/>
          <p:nvPr/>
        </p:nvSpPr>
        <p:spPr>
          <a:xfrm>
            <a:off x="179512" y="34290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Sportzentrum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Thonberg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3812561-43BF-42A0-AD6F-5CDEF4E3B6F5}"/>
              </a:ext>
            </a:extLst>
          </p:cNvPr>
          <p:cNvGrpSpPr/>
          <p:nvPr/>
        </p:nvGrpSpPr>
        <p:grpSpPr>
          <a:xfrm>
            <a:off x="4396167" y="512485"/>
            <a:ext cx="1111937" cy="370055"/>
            <a:chOff x="1026824" y="3323319"/>
            <a:chExt cx="1266065" cy="469152"/>
          </a:xfrm>
        </p:grpSpPr>
        <p:pic>
          <p:nvPicPr>
            <p:cNvPr id="13" name="Grafik 12" descr="Krabbeln">
              <a:extLst>
                <a:ext uri="{FF2B5EF4-FFF2-40B4-BE49-F238E27FC236}">
                  <a16:creationId xmlns:a16="http://schemas.microsoft.com/office/drawing/2014/main" id="{CC464BD5-8649-4D6D-9DE7-ECE439814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6824" y="3362966"/>
              <a:ext cx="429505" cy="429505"/>
            </a:xfrm>
            <a:prstGeom prst="rect">
              <a:avLst/>
            </a:prstGeom>
          </p:spPr>
        </p:pic>
        <p:pic>
          <p:nvPicPr>
            <p:cNvPr id="15" name="Grafik 14" descr="Gehen">
              <a:extLst>
                <a:ext uri="{FF2B5EF4-FFF2-40B4-BE49-F238E27FC236}">
                  <a16:creationId xmlns:a16="http://schemas.microsoft.com/office/drawing/2014/main" id="{7768A29B-83AD-4FAB-B256-0CD98E9FF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5399" y="3323320"/>
              <a:ext cx="429505" cy="429505"/>
            </a:xfrm>
            <a:prstGeom prst="rect">
              <a:avLst/>
            </a:prstGeom>
          </p:spPr>
        </p:pic>
        <p:pic>
          <p:nvPicPr>
            <p:cNvPr id="16" name="Grafik 15" descr="Ausführen">
              <a:extLst>
                <a:ext uri="{FF2B5EF4-FFF2-40B4-BE49-F238E27FC236}">
                  <a16:creationId xmlns:a16="http://schemas.microsoft.com/office/drawing/2014/main" id="{3942EA12-1959-4249-9091-BB58E46EC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63384" y="3323319"/>
              <a:ext cx="429505" cy="429505"/>
            </a:xfrm>
            <a:prstGeom prst="rect">
              <a:avLst/>
            </a:prstGeom>
          </p:spPr>
        </p:pic>
      </p:grpSp>
      <p:pic>
        <p:nvPicPr>
          <p:cNvPr id="17" name="Grafik 16" descr="Fußball">
            <a:extLst>
              <a:ext uri="{FF2B5EF4-FFF2-40B4-BE49-F238E27FC236}">
                <a16:creationId xmlns:a16="http://schemas.microsoft.com/office/drawing/2014/main" id="{CCD3900A-D8B5-477D-8D0A-D40F91B60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5391132" y="687060"/>
            <a:ext cx="546552" cy="5465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3152EED-3590-4AB9-96D6-A852515A5B9C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35770-39AB-4278-BA35-A836F0C8E614}"/>
              </a:ext>
            </a:extLst>
          </p:cNvPr>
          <p:cNvSpPr txBox="1"/>
          <p:nvPr/>
        </p:nvSpPr>
        <p:spPr>
          <a:xfrm>
            <a:off x="184330" y="4437112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Sportzentrum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Deutschbaselitz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A1FB0900-EA3F-412D-97C8-CE7ED4DA1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14091"/>
              </p:ext>
            </p:extLst>
          </p:nvPr>
        </p:nvGraphicFramePr>
        <p:xfrm>
          <a:off x="251520" y="4869160"/>
          <a:ext cx="8507285" cy="10853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42401005001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Gebäude - Brandschutz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42401005004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Brunnen und Beregnungsanlage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02745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42401005.</a:t>
                      </a:r>
                    </a:p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4211000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Instandsetzung Stromanschluss Nebengebäude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87560762"/>
                  </a:ext>
                </a:extLst>
              </a:tr>
            </a:tbl>
          </a:graphicData>
        </a:graphic>
      </p:graphicFrame>
      <p:sp>
        <p:nvSpPr>
          <p:cNvPr id="21" name="Textfeld 20">
            <a:extLst>
              <a:ext uri="{FF2B5EF4-FFF2-40B4-BE49-F238E27FC236}">
                <a16:creationId xmlns:a16="http://schemas.microsoft.com/office/drawing/2014/main" id="{439CEDC4-2651-4BBD-8AF0-A344C306B882}"/>
              </a:ext>
            </a:extLst>
          </p:cNvPr>
          <p:cNvSpPr txBox="1"/>
          <p:nvPr/>
        </p:nvSpPr>
        <p:spPr>
          <a:xfrm>
            <a:off x="241178" y="6197957"/>
            <a:ext cx="476162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/>
              <a:t>Neubau Schwimmhalle Bedarfsliste (ca. 4 </a:t>
            </a:r>
            <a:r>
              <a:rPr lang="de-DE" sz="1400" dirty="0" err="1"/>
              <a:t>Mio</a:t>
            </a:r>
            <a:r>
              <a:rPr lang="de-DE" sz="1400" dirty="0"/>
              <a:t> EUR Eigenanteil)</a:t>
            </a:r>
          </a:p>
        </p:txBody>
      </p:sp>
      <p:pic>
        <p:nvPicPr>
          <p:cNvPr id="3" name="Grafik 2" descr="Schwimmen">
            <a:extLst>
              <a:ext uri="{FF2B5EF4-FFF2-40B4-BE49-F238E27FC236}">
                <a16:creationId xmlns:a16="http://schemas.microsoft.com/office/drawing/2014/main" id="{655B96B4-0AFF-4CCE-BB62-FA4C07AB75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34765" y="6165166"/>
            <a:ext cx="692834" cy="6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79568" y="332656"/>
            <a:ext cx="8856984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erifOffice" panose="02060503040302060204" pitchFamily="18" charset="0"/>
                <a:cs typeface="Arial" panose="020B0604020202020204" pitchFamily="34" charset="0"/>
              </a:rPr>
              <a:t>Entwicklungsziele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erifOffice" panose="02060503040302060204" pitchFamily="18" charset="0"/>
                <a:cs typeface="Arial" panose="020B0604020202020204" pitchFamily="34" charset="0"/>
              </a:rPr>
              <a:t>der Haushaltsplanung 2023/2024</a:t>
            </a:r>
            <a:r>
              <a:rPr kumimoji="0" lang="de-DE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eSerifOffice" panose="020605030403020602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Erhalt und Verbesserung der bestehenden Bildungslandschaft 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Sicherung und Steigerung der Attraktivität der Stadt Kamenz als Mittelzentrum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Erreichen von Lohngerechtigkeit bei der Erfüllung der eigenen und</a:t>
            </a:r>
          </a:p>
          <a:p>
            <a:pPr marL="342000">
              <a:spcBef>
                <a:spcPts val="500"/>
              </a:spcBef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ausgelagerten Aufgaben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Erhaltung und Investitionen in die Infrastruktur der Kernstadt und Ortsteile 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Fortführung der Ansiedlungsbemühungen in der Innenstadt und den Gewerbegebieten - Schaffung von guten Rahmenbedingungen für Unternehmen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 und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Verbesserung des Angebotsniveaus im Kita-Bereich trotz steigender Kosten 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Bereitstellung von ausreichend Kita-Plätzen entsprechend Bedarf</a:t>
            </a:r>
          </a:p>
          <a:p>
            <a:pPr marL="342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Sicherstellung und Verbesserung der Einsatzbereitschaft der Ortswehren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2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33410"/>
              </p:ext>
            </p:extLst>
          </p:nvPr>
        </p:nvGraphicFramePr>
        <p:xfrm>
          <a:off x="251520" y="2143523"/>
          <a:ext cx="8507285" cy="77573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51102005001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Stadtumbaugebiet "Am Stift" –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Zuw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für priv. Baumaßnahmen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Pulsnitzerstraße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8756076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251520" y="1656633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Räumliche Planungs- und Entwicklungsmaßnahmen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47507" y="3091186"/>
            <a:ext cx="29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LZP „Lebendige Zentren“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3453407"/>
          <a:ext cx="8507285" cy="11157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51102009001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(vorher SOP) - Zuweisungen Ordnungs-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maßnahmen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Bautzner Str. 23, 51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51102009002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(vorher SOP) - Zuweisungen für private Baumaßnahmen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159.340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11790031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159.340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4142077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DA4F3C8E-6D39-40F8-828F-FB0A386FC5CF}"/>
              </a:ext>
            </a:extLst>
          </p:cNvPr>
          <p:cNvSpPr txBox="1"/>
          <p:nvPr/>
        </p:nvSpPr>
        <p:spPr>
          <a:xfrm>
            <a:off x="250116" y="4805823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Grundstücksneuordnung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DAB3D2CF-DC50-4C34-A7DF-B179C2750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82872"/>
              </p:ext>
            </p:extLst>
          </p:nvPr>
        </p:nvGraphicFramePr>
        <p:xfrm>
          <a:off x="247507" y="5229897"/>
          <a:ext cx="8507285" cy="65381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96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52101000001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Grunderwerb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228.850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62.850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228.850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62.850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12254971"/>
                  </a:ext>
                </a:extLst>
              </a:tr>
            </a:tbl>
          </a:graphicData>
        </a:graphic>
      </p:graphicFrame>
      <p:pic>
        <p:nvPicPr>
          <p:cNvPr id="12" name="Grafik 11" descr="Kranich">
            <a:extLst>
              <a:ext uri="{FF2B5EF4-FFF2-40B4-BE49-F238E27FC236}">
                <a16:creationId xmlns:a16="http://schemas.microsoft.com/office/drawing/2014/main" id="{1ABE275B-0F81-40FF-8070-C80990442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5976" y="47432"/>
            <a:ext cx="709904" cy="709904"/>
          </a:xfrm>
          <a:prstGeom prst="rect">
            <a:avLst/>
          </a:prstGeom>
        </p:spPr>
      </p:pic>
      <p:pic>
        <p:nvPicPr>
          <p:cNvPr id="13" name="Grafik 12" descr="Karte mit Stecknadel">
            <a:extLst>
              <a:ext uri="{FF2B5EF4-FFF2-40B4-BE49-F238E27FC236}">
                <a16:creationId xmlns:a16="http://schemas.microsoft.com/office/drawing/2014/main" id="{D2205E3A-6BE7-427E-8A9A-D32363AEA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1977" y="675251"/>
            <a:ext cx="794103" cy="79410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CD49EC1-212B-448E-A904-D2F9858AEDE1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CA5C3A5-E89C-44CD-8A08-24F9B92E1CCC}"/>
              </a:ext>
            </a:extLst>
          </p:cNvPr>
          <p:cNvSpPr/>
          <p:nvPr/>
        </p:nvSpPr>
        <p:spPr>
          <a:xfrm>
            <a:off x="323528" y="940513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TheSerifOffice" panose="02060503040302060204" pitchFamily="18" charset="0"/>
              </a:rPr>
              <a:t>Städtebauliche Sanierung und Entwicklung</a:t>
            </a:r>
          </a:p>
          <a:p>
            <a:r>
              <a:rPr lang="de-DE" b="1" dirty="0">
                <a:latin typeface="TheSerifOffice" panose="02060503040302060204" pitchFamily="18" charset="0"/>
              </a:rPr>
              <a:t>und Grundstücksneuordnung allgemein</a:t>
            </a:r>
          </a:p>
        </p:txBody>
      </p:sp>
    </p:spTree>
    <p:extLst>
      <p:ext uri="{BB962C8B-B14F-4D97-AF65-F5344CB8AC3E}">
        <p14:creationId xmlns:p14="http://schemas.microsoft.com/office/powerpoint/2010/main" val="2892719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0752F11-71E7-4FE3-9938-DD7C91FB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45727"/>
              </p:ext>
            </p:extLst>
          </p:nvPr>
        </p:nvGraphicFramePr>
        <p:xfrm>
          <a:off x="251520" y="1771834"/>
          <a:ext cx="8507285" cy="6490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54101001001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Baumaßnahmen ÖB Gemeindestraßen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F01E86C-484D-4DD2-BDE3-F5881A6D669A}"/>
              </a:ext>
            </a:extLst>
          </p:cNvPr>
          <p:cNvSpPr txBox="1"/>
          <p:nvPr/>
        </p:nvSpPr>
        <p:spPr>
          <a:xfrm>
            <a:off x="251520" y="1365225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Öffentliche Beleuchtung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51520" y="346093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Gemeindestraßen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27796"/>
              </p:ext>
            </p:extLst>
          </p:nvPr>
        </p:nvGraphicFramePr>
        <p:xfrm>
          <a:off x="251520" y="3860227"/>
          <a:ext cx="8507285" cy="259310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54101016001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Bernbruch Dorfaue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Sanierung Brücke über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Schwosdorfer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Wasser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11790031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54101018001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Jesau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Neschwitzer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Straße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Ersatzneubau Bushaltestellen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5319445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54101025001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Zwingerstraße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Ausbau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3286542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54101034001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Wiesa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Bischofswerdaer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Straße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Erneuerung Straße und Brücke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4668839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54101082001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Stiftgäßchen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0235153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54101096001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Liebenau Kamenzer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Berg - Buswartehalle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61113511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C036690-66B8-4DA8-96FA-FEB124F494BD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7C353F-F441-413B-A113-731A8EE96817}"/>
              </a:ext>
            </a:extLst>
          </p:cNvPr>
          <p:cNvGrpSpPr/>
          <p:nvPr/>
        </p:nvGrpSpPr>
        <p:grpSpPr>
          <a:xfrm>
            <a:off x="1403648" y="720964"/>
            <a:ext cx="4489071" cy="619804"/>
            <a:chOff x="35496" y="3347833"/>
            <a:chExt cx="9073008" cy="1298114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F0E45F15-E0EC-4C0C-BE67-327C848BEECC}"/>
                </a:ext>
              </a:extLst>
            </p:cNvPr>
            <p:cNvGrpSpPr/>
            <p:nvPr/>
          </p:nvGrpSpPr>
          <p:grpSpPr>
            <a:xfrm>
              <a:off x="35496" y="3400259"/>
              <a:ext cx="9073008" cy="1245688"/>
              <a:chOff x="35496" y="3400259"/>
              <a:chExt cx="9073008" cy="1245688"/>
            </a:xfrm>
          </p:grpSpPr>
          <p:pic>
            <p:nvPicPr>
              <p:cNvPr id="16" name="Grafik 15" descr="Motorrad">
                <a:extLst>
                  <a:ext uri="{FF2B5EF4-FFF2-40B4-BE49-F238E27FC236}">
                    <a16:creationId xmlns:a16="http://schemas.microsoft.com/office/drawing/2014/main" id="{54B50828-3C1E-4EFE-9C93-4A3D758AE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496" y="3813417"/>
                <a:ext cx="671342" cy="671342"/>
              </a:xfrm>
              <a:prstGeom prst="rect">
                <a:avLst/>
              </a:prstGeom>
            </p:spPr>
          </p:pic>
          <p:pic>
            <p:nvPicPr>
              <p:cNvPr id="17" name="Grafik 16" descr="Auto">
                <a:extLst>
                  <a:ext uri="{FF2B5EF4-FFF2-40B4-BE49-F238E27FC236}">
                    <a16:creationId xmlns:a16="http://schemas.microsoft.com/office/drawing/2014/main" id="{63AEFD19-4FE5-488A-B278-29A65D746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793503" y="3694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8" name="Grafik 17" descr="LKW">
                <a:extLst>
                  <a:ext uri="{FF2B5EF4-FFF2-40B4-BE49-F238E27FC236}">
                    <a16:creationId xmlns:a16="http://schemas.microsoft.com/office/drawing/2014/main" id="{C2D30955-FF39-4BBF-B472-C8224FD9A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07904" y="3452492"/>
                <a:ext cx="1193455" cy="1193455"/>
              </a:xfrm>
              <a:prstGeom prst="rect">
                <a:avLst/>
              </a:prstGeom>
            </p:spPr>
          </p:pic>
          <p:pic>
            <p:nvPicPr>
              <p:cNvPr id="19" name="Grafik 18" descr="Trailer">
                <a:extLst>
                  <a:ext uri="{FF2B5EF4-FFF2-40B4-BE49-F238E27FC236}">
                    <a16:creationId xmlns:a16="http://schemas.microsoft.com/office/drawing/2014/main" id="{8287E164-FF9A-4E47-ACEA-E1EC89472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046367" y="368350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Grafik 19" descr="Kipper">
                <a:extLst>
                  <a:ext uri="{FF2B5EF4-FFF2-40B4-BE49-F238E27FC236}">
                    <a16:creationId xmlns:a16="http://schemas.microsoft.com/office/drawing/2014/main" id="{67DE2A1F-0555-4F52-AB18-4D777DC0A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83567" y="3400259"/>
                <a:ext cx="1235937" cy="1235937"/>
              </a:xfrm>
              <a:prstGeom prst="rect">
                <a:avLst/>
              </a:prstGeom>
            </p:spPr>
          </p:pic>
          <p:pic>
            <p:nvPicPr>
              <p:cNvPr id="21" name="Grafik 20" descr="Bus">
                <a:extLst>
                  <a:ext uri="{FF2B5EF4-FFF2-40B4-BE49-F238E27FC236}">
                    <a16:creationId xmlns:a16="http://schemas.microsoft.com/office/drawing/2014/main" id="{A5F2450C-A795-43BF-B47B-690542D47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48264" y="3449944"/>
                <a:ext cx="1196003" cy="1196003"/>
              </a:xfrm>
              <a:prstGeom prst="rect">
                <a:avLst/>
              </a:prstGeom>
            </p:spPr>
          </p:pic>
          <p:pic>
            <p:nvPicPr>
              <p:cNvPr id="22" name="Grafik 21" descr="Krankenwagen">
                <a:extLst>
                  <a:ext uri="{FF2B5EF4-FFF2-40B4-BE49-F238E27FC236}">
                    <a16:creationId xmlns:a16="http://schemas.microsoft.com/office/drawing/2014/main" id="{879A7A3D-2A8F-4356-918E-F535B5579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868144" y="3532546"/>
                <a:ext cx="1086549" cy="1086549"/>
              </a:xfrm>
              <a:prstGeom prst="rect">
                <a:avLst/>
              </a:prstGeom>
            </p:spPr>
          </p:pic>
          <p:pic>
            <p:nvPicPr>
              <p:cNvPr id="23" name="Grafik 22" descr="Auto">
                <a:extLst>
                  <a:ext uri="{FF2B5EF4-FFF2-40B4-BE49-F238E27FC236}">
                    <a16:creationId xmlns:a16="http://schemas.microsoft.com/office/drawing/2014/main" id="{1CD87E7E-14F6-45F8-8C96-EEAF4286C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932040" y="3694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afik 23" descr="Auto">
                <a:extLst>
                  <a:ext uri="{FF2B5EF4-FFF2-40B4-BE49-F238E27FC236}">
                    <a16:creationId xmlns:a16="http://schemas.microsoft.com/office/drawing/2014/main" id="{C63274A2-1CAA-490E-800B-2DA9BDD20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194104" y="3707506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3" name="Grafik 12" descr="Straßenlampe">
              <a:extLst>
                <a:ext uri="{FF2B5EF4-FFF2-40B4-BE49-F238E27FC236}">
                  <a16:creationId xmlns:a16="http://schemas.microsoft.com/office/drawing/2014/main" id="{F540AE6B-485B-4005-B0F8-0D13205A2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732107" y="3356217"/>
              <a:ext cx="914400" cy="914400"/>
            </a:xfrm>
            <a:prstGeom prst="rect">
              <a:avLst/>
            </a:prstGeom>
          </p:spPr>
        </p:pic>
        <p:pic>
          <p:nvPicPr>
            <p:cNvPr id="14" name="Grafik 13" descr="Straßenlampe">
              <a:extLst>
                <a:ext uri="{FF2B5EF4-FFF2-40B4-BE49-F238E27FC236}">
                  <a16:creationId xmlns:a16="http://schemas.microsoft.com/office/drawing/2014/main" id="{CCE65151-C7AC-41F5-97C7-CF0668472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693412" y="3347833"/>
              <a:ext cx="914400" cy="914400"/>
            </a:xfrm>
            <a:prstGeom prst="rect">
              <a:avLst/>
            </a:prstGeom>
          </p:spPr>
        </p:pic>
        <p:pic>
          <p:nvPicPr>
            <p:cNvPr id="15" name="Grafik 14" descr="Straßenlampe">
              <a:extLst>
                <a:ext uri="{FF2B5EF4-FFF2-40B4-BE49-F238E27FC236}">
                  <a16:creationId xmlns:a16="http://schemas.microsoft.com/office/drawing/2014/main" id="{9D3C9070-2310-46E6-B6D6-0C0DAD87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837945" y="3347833"/>
              <a:ext cx="914400" cy="914400"/>
            </a:xfrm>
            <a:prstGeom prst="rect">
              <a:avLst/>
            </a:prstGeom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FBEAFC69-C94B-467F-956B-E411DA218ABB}"/>
              </a:ext>
            </a:extLst>
          </p:cNvPr>
          <p:cNvSpPr/>
          <p:nvPr/>
        </p:nvSpPr>
        <p:spPr>
          <a:xfrm>
            <a:off x="1435056" y="2485345"/>
            <a:ext cx="624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2023:  7 LP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Bernbrucher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Straße in Liebenau / 2 LP Alte Landstraße in Schönbach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2024:  2 LP Mozartweg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2025:  2 LP Alte Schulstraße 8-8a in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Biehla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2026:  5 LP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Hofestraße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in Bernbruch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2027:14 LP Alter Bautzner Berg</a:t>
            </a:r>
          </a:p>
        </p:txBody>
      </p:sp>
    </p:spTree>
    <p:extLst>
      <p:ext uri="{BB962C8B-B14F-4D97-AF65-F5344CB8AC3E}">
        <p14:creationId xmlns:p14="http://schemas.microsoft.com/office/powerpoint/2010/main" val="640027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61722" y="151797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Staatsstraßen</a:t>
            </a:r>
            <a:endParaRPr lang="de-D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14122"/>
              </p:ext>
            </p:extLst>
          </p:nvPr>
        </p:nvGraphicFramePr>
        <p:xfrm>
          <a:off x="241178" y="2060834"/>
          <a:ext cx="8507285" cy="10853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54301008001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Hohe Straße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Gehweg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54301010001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Macherstraße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Buswartehalle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11790031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54301011002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Schiedel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 Flugplatz - Buswartehalle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5319445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9751043-C01F-4BD6-954C-B2359FB23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72347"/>
              </p:ext>
            </p:extLst>
          </p:nvPr>
        </p:nvGraphicFramePr>
        <p:xfrm>
          <a:off x="241179" y="3857967"/>
          <a:ext cx="8507285" cy="6490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6208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54601009001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Erweiterung P+R Platzes an Verkehrsstation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-24.000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850.000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DD11DC64-BFC0-4FA3-94D5-79427A36D42A}"/>
              </a:ext>
            </a:extLst>
          </p:cNvPr>
          <p:cNvSpPr txBox="1"/>
          <p:nvPr/>
        </p:nvSpPr>
        <p:spPr>
          <a:xfrm>
            <a:off x="241178" y="34233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Parkplätze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0FBB36C-D64A-4679-B51D-FCA9E30848F4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2890702-5523-4B6F-8BC8-0FA62DAFC879}"/>
              </a:ext>
            </a:extLst>
          </p:cNvPr>
          <p:cNvGrpSpPr/>
          <p:nvPr/>
        </p:nvGrpSpPr>
        <p:grpSpPr>
          <a:xfrm>
            <a:off x="1403648" y="720964"/>
            <a:ext cx="4489071" cy="619804"/>
            <a:chOff x="35496" y="3347833"/>
            <a:chExt cx="9073008" cy="1298114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56C3605-D464-428B-8FF5-B3D177621181}"/>
                </a:ext>
              </a:extLst>
            </p:cNvPr>
            <p:cNvGrpSpPr/>
            <p:nvPr/>
          </p:nvGrpSpPr>
          <p:grpSpPr>
            <a:xfrm>
              <a:off x="35496" y="3400259"/>
              <a:ext cx="9073008" cy="1245688"/>
              <a:chOff x="35496" y="3400259"/>
              <a:chExt cx="9073008" cy="1245688"/>
            </a:xfrm>
          </p:grpSpPr>
          <p:pic>
            <p:nvPicPr>
              <p:cNvPr id="18" name="Grafik 17" descr="Motorrad">
                <a:extLst>
                  <a:ext uri="{FF2B5EF4-FFF2-40B4-BE49-F238E27FC236}">
                    <a16:creationId xmlns:a16="http://schemas.microsoft.com/office/drawing/2014/main" id="{99C82460-DB07-4D06-A57B-CC4E4A389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496" y="3813417"/>
                <a:ext cx="671342" cy="671342"/>
              </a:xfrm>
              <a:prstGeom prst="rect">
                <a:avLst/>
              </a:prstGeom>
            </p:spPr>
          </p:pic>
          <p:pic>
            <p:nvPicPr>
              <p:cNvPr id="19" name="Grafik 18" descr="Auto">
                <a:extLst>
                  <a:ext uri="{FF2B5EF4-FFF2-40B4-BE49-F238E27FC236}">
                    <a16:creationId xmlns:a16="http://schemas.microsoft.com/office/drawing/2014/main" id="{C7AE6FBC-ADA4-4D79-A3C0-A36784C4F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93503" y="3694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Grafik 19" descr="LKW">
                <a:extLst>
                  <a:ext uri="{FF2B5EF4-FFF2-40B4-BE49-F238E27FC236}">
                    <a16:creationId xmlns:a16="http://schemas.microsoft.com/office/drawing/2014/main" id="{A0570FDB-90CD-4BD5-A97D-35FDD432A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707904" y="3452492"/>
                <a:ext cx="1193455" cy="1193455"/>
              </a:xfrm>
              <a:prstGeom prst="rect">
                <a:avLst/>
              </a:prstGeom>
            </p:spPr>
          </p:pic>
          <p:pic>
            <p:nvPicPr>
              <p:cNvPr id="21" name="Grafik 20" descr="Trailer">
                <a:extLst>
                  <a:ext uri="{FF2B5EF4-FFF2-40B4-BE49-F238E27FC236}">
                    <a16:creationId xmlns:a16="http://schemas.microsoft.com/office/drawing/2014/main" id="{ED809E46-E908-4E38-8D95-565C25DA8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046367" y="368350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Grafik 21" descr="Kipper">
                <a:extLst>
                  <a:ext uri="{FF2B5EF4-FFF2-40B4-BE49-F238E27FC236}">
                    <a16:creationId xmlns:a16="http://schemas.microsoft.com/office/drawing/2014/main" id="{632B74D2-19B3-4CD6-B364-F74841482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3567" y="3400259"/>
                <a:ext cx="1235937" cy="1235937"/>
              </a:xfrm>
              <a:prstGeom prst="rect">
                <a:avLst/>
              </a:prstGeom>
            </p:spPr>
          </p:pic>
          <p:pic>
            <p:nvPicPr>
              <p:cNvPr id="23" name="Grafik 22" descr="Bus">
                <a:extLst>
                  <a:ext uri="{FF2B5EF4-FFF2-40B4-BE49-F238E27FC236}">
                    <a16:creationId xmlns:a16="http://schemas.microsoft.com/office/drawing/2014/main" id="{86D9AC36-A694-4A23-B7E9-30E97C6DB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48264" y="3449944"/>
                <a:ext cx="1196003" cy="1196003"/>
              </a:xfrm>
              <a:prstGeom prst="rect">
                <a:avLst/>
              </a:prstGeom>
            </p:spPr>
          </p:pic>
          <p:pic>
            <p:nvPicPr>
              <p:cNvPr id="24" name="Grafik 23" descr="Krankenwagen">
                <a:extLst>
                  <a:ext uri="{FF2B5EF4-FFF2-40B4-BE49-F238E27FC236}">
                    <a16:creationId xmlns:a16="http://schemas.microsoft.com/office/drawing/2014/main" id="{3C799774-863D-42A0-9A7E-28CB0746B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868144" y="3532546"/>
                <a:ext cx="1086549" cy="1086549"/>
              </a:xfrm>
              <a:prstGeom prst="rect">
                <a:avLst/>
              </a:prstGeom>
            </p:spPr>
          </p:pic>
          <p:pic>
            <p:nvPicPr>
              <p:cNvPr id="25" name="Grafik 24" descr="Auto">
                <a:extLst>
                  <a:ext uri="{FF2B5EF4-FFF2-40B4-BE49-F238E27FC236}">
                    <a16:creationId xmlns:a16="http://schemas.microsoft.com/office/drawing/2014/main" id="{2BAD5101-BD46-4341-A918-7A4F2D229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4932040" y="36948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6" name="Grafik 25" descr="Auto">
                <a:extLst>
                  <a:ext uri="{FF2B5EF4-FFF2-40B4-BE49-F238E27FC236}">
                    <a16:creationId xmlns:a16="http://schemas.microsoft.com/office/drawing/2014/main" id="{6A692E97-23D2-42B1-85B8-F4D59F7F9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94104" y="3707506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5" name="Grafik 14" descr="Straßenlampe">
              <a:extLst>
                <a:ext uri="{FF2B5EF4-FFF2-40B4-BE49-F238E27FC236}">
                  <a16:creationId xmlns:a16="http://schemas.microsoft.com/office/drawing/2014/main" id="{47EAA111-41B0-46B5-9DE0-E66EABA2E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732107" y="3356217"/>
              <a:ext cx="914400" cy="914400"/>
            </a:xfrm>
            <a:prstGeom prst="rect">
              <a:avLst/>
            </a:prstGeom>
          </p:spPr>
        </p:pic>
        <p:pic>
          <p:nvPicPr>
            <p:cNvPr id="16" name="Grafik 15" descr="Straßenlampe">
              <a:extLst>
                <a:ext uri="{FF2B5EF4-FFF2-40B4-BE49-F238E27FC236}">
                  <a16:creationId xmlns:a16="http://schemas.microsoft.com/office/drawing/2014/main" id="{23EA2A5A-1AEB-4D2B-B9D3-800ADE724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693412" y="3347833"/>
              <a:ext cx="914400" cy="914400"/>
            </a:xfrm>
            <a:prstGeom prst="rect">
              <a:avLst/>
            </a:prstGeom>
          </p:spPr>
        </p:pic>
        <p:pic>
          <p:nvPicPr>
            <p:cNvPr id="17" name="Grafik 16" descr="Straßenlampe">
              <a:extLst>
                <a:ext uri="{FF2B5EF4-FFF2-40B4-BE49-F238E27FC236}">
                  <a16:creationId xmlns:a16="http://schemas.microsoft.com/office/drawing/2014/main" id="{116084E8-463F-4590-A4A7-130A46740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837945" y="334783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26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B45F2E53-C788-4382-A9FD-08A1A31C1674}"/>
              </a:ext>
            </a:extLst>
          </p:cNvPr>
          <p:cNvSpPr txBox="1"/>
          <p:nvPr/>
        </p:nvSpPr>
        <p:spPr>
          <a:xfrm>
            <a:off x="241179" y="945505"/>
            <a:ext cx="2635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/>
              <a:t>Park- und Grünanlagen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49C6E61-2042-4E74-A0CA-0B92C99C2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89840"/>
              </p:ext>
            </p:extLst>
          </p:nvPr>
        </p:nvGraphicFramePr>
        <p:xfrm>
          <a:off x="251520" y="1362360"/>
          <a:ext cx="8507285" cy="21521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55101000006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Kleintiergehege Feigstraße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Sanierung Pavillon, Zuwegung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55101004004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Tuchmacherteich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Sanierung Ufermauer Ententeich mit neuem Geländer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11790031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55101006001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Hutberg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Gestaltung Außenanlage (Zaunbau, Sanierung Mauerwerk und Säulen, Wegeausbesserung)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5319445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9751043-C01F-4BD6-954C-B2359FB23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57796"/>
              </p:ext>
            </p:extLst>
          </p:nvPr>
        </p:nvGraphicFramePr>
        <p:xfrm>
          <a:off x="241178" y="4164211"/>
          <a:ext cx="8507285" cy="86717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55101001002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Ersatz defekter Spielgeräte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247692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55101001004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Umsetzung Pavillon auf Spielplatz (Schiedel)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DD11DC64-BFC0-4FA3-94D5-79427A36D42A}"/>
              </a:ext>
            </a:extLst>
          </p:cNvPr>
          <p:cNvSpPr txBox="1"/>
          <p:nvPr/>
        </p:nvSpPr>
        <p:spPr>
          <a:xfrm>
            <a:off x="195199" y="3687099"/>
            <a:ext cx="2583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/>
              <a:t>Öffentliche Spielplätze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BF409A3-39BB-49D2-9FCB-6E37ED62C5BB}"/>
              </a:ext>
            </a:extLst>
          </p:cNvPr>
          <p:cNvSpPr txBox="1"/>
          <p:nvPr/>
        </p:nvSpPr>
        <p:spPr>
          <a:xfrm>
            <a:off x="243865" y="5279458"/>
            <a:ext cx="1259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/>
              <a:t>Stadtwald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99069E7C-AF66-4D79-9062-05E0F9D95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30617"/>
              </p:ext>
            </p:extLst>
          </p:nvPr>
        </p:nvGraphicFramePr>
        <p:xfrm>
          <a:off x="241179" y="5716866"/>
          <a:ext cx="8507285" cy="6619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55501000005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Gatterzaunbau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15.100</a:t>
                      </a:r>
                    </a:p>
                  </a:txBody>
                  <a:tcPr marL="4763" marR="4763" marT="476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2476924"/>
                  </a:ext>
                </a:extLst>
              </a:tr>
              <a:tr h="22625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55501000006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Ankauf Waldgrundstücke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830F9AC-E016-4F61-AE43-31A7046D6827}"/>
              </a:ext>
            </a:extLst>
          </p:cNvPr>
          <p:cNvGrpSpPr/>
          <p:nvPr/>
        </p:nvGrpSpPr>
        <p:grpSpPr>
          <a:xfrm>
            <a:off x="1486803" y="5047551"/>
            <a:ext cx="1390290" cy="650666"/>
            <a:chOff x="1341783" y="4941168"/>
            <a:chExt cx="2363430" cy="1083868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F86E6443-3155-4B2F-8275-7B944E6C6EAA}"/>
                </a:ext>
              </a:extLst>
            </p:cNvPr>
            <p:cNvGrpSpPr/>
            <p:nvPr/>
          </p:nvGrpSpPr>
          <p:grpSpPr>
            <a:xfrm>
              <a:off x="1341783" y="5153443"/>
              <a:ext cx="1010397" cy="871593"/>
              <a:chOff x="812660" y="1083439"/>
              <a:chExt cx="1671991" cy="1388825"/>
            </a:xfrm>
          </p:grpSpPr>
          <p:pic>
            <p:nvPicPr>
              <p:cNvPr id="22" name="Grafik 21" descr="Picknicktisch">
                <a:extLst>
                  <a:ext uri="{FF2B5EF4-FFF2-40B4-BE49-F238E27FC236}">
                    <a16:creationId xmlns:a16="http://schemas.microsoft.com/office/drawing/2014/main" id="{C6F37CA6-BCAB-48B5-9C83-68B893AF7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17937" y="1988840"/>
                <a:ext cx="483424" cy="483424"/>
              </a:xfrm>
              <a:prstGeom prst="rect">
                <a:avLst/>
              </a:prstGeom>
            </p:spPr>
          </p:pic>
          <p:pic>
            <p:nvPicPr>
              <p:cNvPr id="23" name="Grafik 22" descr="Tannenbaum">
                <a:extLst>
                  <a:ext uri="{FF2B5EF4-FFF2-40B4-BE49-F238E27FC236}">
                    <a16:creationId xmlns:a16="http://schemas.microsoft.com/office/drawing/2014/main" id="{1E07B7D1-7A2D-47C9-ADA3-D5C8E6A5D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256585" y="108343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afik 23" descr="Laubbaum">
                <a:extLst>
                  <a:ext uri="{FF2B5EF4-FFF2-40B4-BE49-F238E27FC236}">
                    <a16:creationId xmlns:a16="http://schemas.microsoft.com/office/drawing/2014/main" id="{AB981BC0-F3F4-4818-931D-82E89A320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70251" y="134076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Grafik 24" descr="Laubbaum">
                <a:extLst>
                  <a:ext uri="{FF2B5EF4-FFF2-40B4-BE49-F238E27FC236}">
                    <a16:creationId xmlns:a16="http://schemas.microsoft.com/office/drawing/2014/main" id="{F8CDAB11-CDAC-425F-B16E-39FE2D007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12660" y="145963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19A4933-B8DF-47E5-AB80-5441A4643CE1}"/>
                </a:ext>
              </a:extLst>
            </p:cNvPr>
            <p:cNvGrpSpPr/>
            <p:nvPr/>
          </p:nvGrpSpPr>
          <p:grpSpPr>
            <a:xfrm>
              <a:off x="1807853" y="4941168"/>
              <a:ext cx="1897360" cy="980223"/>
              <a:chOff x="3923928" y="5633468"/>
              <a:chExt cx="1897360" cy="980223"/>
            </a:xfrm>
          </p:grpSpPr>
          <p:pic>
            <p:nvPicPr>
              <p:cNvPr id="17" name="Grafik 16" descr="Tannenbaum">
                <a:extLst>
                  <a:ext uri="{FF2B5EF4-FFF2-40B4-BE49-F238E27FC236}">
                    <a16:creationId xmlns:a16="http://schemas.microsoft.com/office/drawing/2014/main" id="{B1982E3F-4F0C-4B11-9F29-4324F08D9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283968" y="5699291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02F41966-61EC-460E-97D1-777D359F929D}"/>
                  </a:ext>
                </a:extLst>
              </p:cNvPr>
              <p:cNvGrpSpPr/>
              <p:nvPr/>
            </p:nvGrpSpPr>
            <p:grpSpPr>
              <a:xfrm>
                <a:off x="3923928" y="5633468"/>
                <a:ext cx="1897360" cy="962243"/>
                <a:chOff x="3923928" y="5633468"/>
                <a:chExt cx="1897360" cy="962243"/>
              </a:xfrm>
            </p:grpSpPr>
            <p:pic>
              <p:nvPicPr>
                <p:cNvPr id="19" name="Grafik 18" descr="Laubbaum">
                  <a:extLst>
                    <a:ext uri="{FF2B5EF4-FFF2-40B4-BE49-F238E27FC236}">
                      <a16:creationId xmlns:a16="http://schemas.microsoft.com/office/drawing/2014/main" id="{13A71EAD-913B-45A3-A0C2-11694667F0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4219" y="56813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0" name="Grafik 19" descr="Tannenbaum">
                  <a:extLst>
                    <a:ext uri="{FF2B5EF4-FFF2-40B4-BE49-F238E27FC236}">
                      <a16:creationId xmlns:a16="http://schemas.microsoft.com/office/drawing/2014/main" id="{69E78E1B-6AB8-4909-8E17-CB2D7C769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6888" y="5633468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1" name="Grafik 20" descr="Tannenbaum">
                  <a:extLst>
                    <a:ext uri="{FF2B5EF4-FFF2-40B4-BE49-F238E27FC236}">
                      <a16:creationId xmlns:a16="http://schemas.microsoft.com/office/drawing/2014/main" id="{786A53FD-F4CC-4927-801E-47FFE8DDD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3928" y="5633468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6" name="Grafik 25" descr="Parkszenerie">
            <a:extLst>
              <a:ext uri="{FF2B5EF4-FFF2-40B4-BE49-F238E27FC236}">
                <a16:creationId xmlns:a16="http://schemas.microsoft.com/office/drawing/2014/main" id="{19290FB7-2755-4021-8D87-C648E204E4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2973142" y="623030"/>
            <a:ext cx="758803" cy="758803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F784A69-D6D8-4720-B14F-27A05360F91D}"/>
              </a:ext>
            </a:extLst>
          </p:cNvPr>
          <p:cNvGrpSpPr/>
          <p:nvPr/>
        </p:nvGrpSpPr>
        <p:grpSpPr>
          <a:xfrm>
            <a:off x="2752054" y="3455656"/>
            <a:ext cx="944670" cy="744282"/>
            <a:chOff x="2555776" y="4321955"/>
            <a:chExt cx="1152128" cy="914400"/>
          </a:xfrm>
        </p:grpSpPr>
        <p:pic>
          <p:nvPicPr>
            <p:cNvPr id="28" name="Grafik 27" descr="Eimer und Schaufel">
              <a:extLst>
                <a:ext uri="{FF2B5EF4-FFF2-40B4-BE49-F238E27FC236}">
                  <a16:creationId xmlns:a16="http://schemas.microsoft.com/office/drawing/2014/main" id="{39C799AA-7337-414B-BA56-C0E276870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11335" y="4830651"/>
              <a:ext cx="296569" cy="296569"/>
            </a:xfrm>
            <a:prstGeom prst="rect">
              <a:avLst/>
            </a:prstGeom>
          </p:spPr>
        </p:pic>
        <p:pic>
          <p:nvPicPr>
            <p:cNvPr id="29" name="Grafik 28" descr="Familie mit zwei Kindern">
              <a:extLst>
                <a:ext uri="{FF2B5EF4-FFF2-40B4-BE49-F238E27FC236}">
                  <a16:creationId xmlns:a16="http://schemas.microsoft.com/office/drawing/2014/main" id="{3F0A08E9-FAD1-4EEF-8B56-F5FFC0196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555776" y="4321955"/>
              <a:ext cx="914400" cy="914400"/>
            </a:xfrm>
            <a:prstGeom prst="rect">
              <a:avLst/>
            </a:prstGeom>
          </p:spPr>
        </p:pic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D800463-1A6D-44E8-87E8-296916B6DC7C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</p:spTree>
    <p:extLst>
      <p:ext uri="{BB962C8B-B14F-4D97-AF65-F5344CB8AC3E}">
        <p14:creationId xmlns:p14="http://schemas.microsoft.com/office/powerpoint/2010/main" val="177579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9751043-C01F-4BD6-954C-B2359FB23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80156"/>
              </p:ext>
            </p:extLst>
          </p:nvPr>
        </p:nvGraphicFramePr>
        <p:xfrm>
          <a:off x="251520" y="2350232"/>
          <a:ext cx="8507285" cy="86717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981377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1501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Schlüssel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Bezeichnung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2026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2027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57501001001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Vibus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-Vote-Modul und App Audio Guide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247692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57501002001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Digitalkamera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2722456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DD11DC64-BFC0-4FA3-94D5-79427A36D42A}"/>
              </a:ext>
            </a:extLst>
          </p:cNvPr>
          <p:cNvSpPr txBox="1"/>
          <p:nvPr/>
        </p:nvSpPr>
        <p:spPr>
          <a:xfrm>
            <a:off x="251520" y="1813203"/>
            <a:ext cx="134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Tourismus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D243A9-73F5-48EA-A8D0-CD7B0C38C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43" y="391473"/>
            <a:ext cx="816091" cy="122413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ABA3534-8C7D-48E3-9096-F1E7D5FD0CCA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Eigenanteile Vorhaben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</p:spTree>
    <p:extLst>
      <p:ext uri="{BB962C8B-B14F-4D97-AF65-F5344CB8AC3E}">
        <p14:creationId xmlns:p14="http://schemas.microsoft.com/office/powerpoint/2010/main" val="2485599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4D123D4-B9C0-4866-8C7E-70949B5D9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b="7018"/>
          <a:stretch/>
        </p:blipFill>
        <p:spPr>
          <a:xfrm>
            <a:off x="329500" y="4002751"/>
            <a:ext cx="8468915" cy="295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466BB24-6870-4C9C-BF85-6B340BCD7643}"/>
              </a:ext>
            </a:extLst>
          </p:cNvPr>
          <p:cNvSpPr txBox="1"/>
          <p:nvPr/>
        </p:nvSpPr>
        <p:spPr>
          <a:xfrm>
            <a:off x="98904" y="6453336"/>
            <a:ext cx="893759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/>
              <a:t>Weitere Aufwendungen und Auszahlungen befinden sich aktuell noch in der Planung /Abstimmung.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D78854-077B-4B2C-B8BE-243582B4ABB0}"/>
              </a:ext>
            </a:extLst>
          </p:cNvPr>
          <p:cNvSpPr txBox="1"/>
          <p:nvPr/>
        </p:nvSpPr>
        <p:spPr>
          <a:xfrm>
            <a:off x="329500" y="692696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Bisher geplante Aufwendungen </a:t>
            </a:r>
            <a:r>
              <a:rPr lang="de-DE" dirty="0">
                <a:latin typeface="TheSerifOffice" panose="02060503040302060204" pitchFamily="18" charset="0"/>
              </a:rPr>
              <a:t>in EUR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CCAE819C-92DB-4CC6-9D1E-924C51EA8F94}"/>
              </a:ext>
            </a:extLst>
          </p:cNvPr>
          <p:cNvSpPr/>
          <p:nvPr/>
        </p:nvSpPr>
        <p:spPr>
          <a:xfrm>
            <a:off x="-540568" y="2420888"/>
            <a:ext cx="10081120" cy="2736304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1055B14-176E-4B7F-9F00-D7432604DBB7}"/>
              </a:ext>
            </a:extLst>
          </p:cNvPr>
          <p:cNvSpPr txBox="1"/>
          <p:nvPr/>
        </p:nvSpPr>
        <p:spPr>
          <a:xfrm>
            <a:off x="74997" y="3717032"/>
            <a:ext cx="88894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- Marketing / Website / Info- und Werbemittel</a:t>
            </a:r>
          </a:p>
          <a:p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Unterstützung von Projekten, z.B.: Glockenherstellung, 800 Bäume, Kiezgarten, ökumenischer Gottesdienst / Anschaffung von </a:t>
            </a:r>
          </a:p>
          <a:p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Materialien / etc.</a:t>
            </a:r>
          </a:p>
          <a:p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Festwoche / Umzüge </a:t>
            </a:r>
          </a:p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9751043-C01F-4BD6-954C-B2359FB23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61523"/>
              </p:ext>
            </p:extLst>
          </p:nvPr>
        </p:nvGraphicFramePr>
        <p:xfrm>
          <a:off x="195835" y="1556792"/>
          <a:ext cx="8507285" cy="203970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91789">
                  <a:extLst>
                    <a:ext uri="{9D8B030D-6E8A-4147-A177-3AD203B41FA5}">
                      <a16:colId xmlns:a16="http://schemas.microsoft.com/office/drawing/2014/main" val="21899544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64247901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8987063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48219482"/>
                    </a:ext>
                  </a:extLst>
                </a:gridCol>
                <a:gridCol w="800976">
                  <a:extLst>
                    <a:ext uri="{9D8B030D-6E8A-4147-A177-3AD203B41FA5}">
                      <a16:colId xmlns:a16="http://schemas.microsoft.com/office/drawing/2014/main" val="1545721084"/>
                    </a:ext>
                  </a:extLst>
                </a:gridCol>
                <a:gridCol w="800976">
                  <a:extLst>
                    <a:ext uri="{9D8B030D-6E8A-4147-A177-3AD203B41FA5}">
                      <a16:colId xmlns:a16="http://schemas.microsoft.com/office/drawing/2014/main" val="1068893255"/>
                    </a:ext>
                  </a:extLst>
                </a:gridCol>
                <a:gridCol w="800976">
                  <a:extLst>
                    <a:ext uri="{9D8B030D-6E8A-4147-A177-3AD203B41FA5}">
                      <a16:colId xmlns:a16="http://schemas.microsoft.com/office/drawing/2014/main" val="33084436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Schlüssel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Bezeichnung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1" marR="4211" marT="42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1" marR="4211" marT="4211" marB="0" anchor="b"/>
                </a:tc>
                <a:extLst>
                  <a:ext uri="{0D108BD9-81ED-4DB2-BD59-A6C34878D82A}">
                    <a16:rowId xmlns:a16="http://schemas.microsoft.com/office/drawing/2014/main" val="1546455320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4012000-4032000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Dienstaufwendungen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Projektkoordinator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33.180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67.980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69.320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17.670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12476924"/>
                  </a:ext>
                </a:extLst>
              </a:tr>
              <a:tr h="15998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4253000 (57501002)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Erwerb von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Vermö-gensgegenständen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800 EUR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Ortsinformationsstellen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10.000</a:t>
                      </a:r>
                      <a:b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(EA: 2.000)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132183326"/>
                  </a:ext>
                </a:extLst>
              </a:tr>
              <a:tr h="10856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4271000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Besondere Verwaltungs- und Betriebsaufwendungen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Maßnahmen der AG 5,6,7,10*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229388486"/>
                  </a:ext>
                </a:extLst>
              </a:tr>
              <a:tr h="17456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7832000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Erwerb von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Vermögens-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gegenständen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&gt;800 EUR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Wortskulpturen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336756085"/>
                  </a:ext>
                </a:extLst>
              </a:tr>
              <a:tr h="17456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7851300 (57501002)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Sonst. Baumaßnahmen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Ortsinformationsstellen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</a:t>
                      </a:r>
                      <a:b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(EA: 30.000)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4115887638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C7D7DE2-C33B-4C15-945F-2F366A83F078}"/>
              </a:ext>
            </a:extLst>
          </p:cNvPr>
          <p:cNvSpPr txBox="1"/>
          <p:nvPr/>
        </p:nvSpPr>
        <p:spPr>
          <a:xfrm>
            <a:off x="347981" y="329035"/>
            <a:ext cx="5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heSerifOffice" panose="02060503040302060204" pitchFamily="18" charset="0"/>
              </a:rPr>
              <a:t>800 Jahre Kamenz</a:t>
            </a:r>
            <a:endParaRPr lang="de-DE" dirty="0">
              <a:latin typeface="TheSerifOffice" panose="02060503040302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60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528" y="692696"/>
            <a:ext cx="67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Entwicklung des Schuldenstandes</a:t>
            </a:r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/>
          </p:nvPr>
        </p:nvGraphicFramePr>
        <p:xfrm>
          <a:off x="395536" y="1988840"/>
          <a:ext cx="8364282" cy="14341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1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3866900249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729705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TEUR)</a:t>
                      </a:r>
                      <a:endParaRPr lang="de-DE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6E7E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400" dirty="0">
                        <a:solidFill>
                          <a:srgbClr val="F6E7E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6E7E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400" dirty="0">
                        <a:solidFill>
                          <a:srgbClr val="F6E7E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6E7E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400" dirty="0">
                        <a:solidFill>
                          <a:srgbClr val="F6E7E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6E7E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400" dirty="0">
                        <a:solidFill>
                          <a:srgbClr val="F6E7E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6E7E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400" dirty="0">
                        <a:solidFill>
                          <a:srgbClr val="F6E7E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6E7E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de-DE" sz="1400" dirty="0">
                        <a:solidFill>
                          <a:srgbClr val="F6E7E6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6E7E6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6E7E6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92"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Kreditaufnahmen</a:t>
                      </a:r>
                      <a:b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lt. </a:t>
                      </a:r>
                      <a:r>
                        <a:rPr lang="de-DE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Finanzplang</a:t>
                      </a:r>
                      <a: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2.000,0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1.000,0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Schuldenstand</a:t>
                      </a:r>
                      <a:b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31.12.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3.264,3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2.775,4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2.378,8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2.011,0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3.649,4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4.614,6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4.189,8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3.766,5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Inhaltsplatzhalter 3"/>
          <p:cNvGraphicFramePr>
            <a:graphicFrameLocks/>
          </p:cNvGraphicFramePr>
          <p:nvPr>
            <p:extLst/>
          </p:nvPr>
        </p:nvGraphicFramePr>
        <p:xfrm>
          <a:off x="395536" y="3933056"/>
          <a:ext cx="8364283" cy="191121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1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154953381"/>
                    </a:ext>
                  </a:extLst>
                </a:gridCol>
                <a:gridCol w="857022">
                  <a:extLst>
                    <a:ext uri="{9D8B030D-6E8A-4147-A177-3AD203B41FA5}">
                      <a16:colId xmlns:a16="http://schemas.microsoft.com/office/drawing/2014/main" val="23020575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EUR)</a:t>
                      </a:r>
                      <a:endParaRPr lang="de-DE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de-DE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Pro-Kopf</a:t>
                      </a:r>
                      <a:b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Verschuldung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Einwohner per 31.12. des Vorjahres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(ab 2022 Prognose)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16.813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16.985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16.975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16.970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16.965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16.960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16.955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623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43508" y="313780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Bedarfsübersicht 2028 - 2030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B62F0B3-70C4-49B7-B52A-9DF2D2979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10555"/>
              </p:ext>
            </p:extLst>
          </p:nvPr>
        </p:nvGraphicFramePr>
        <p:xfrm>
          <a:off x="323528" y="1412776"/>
          <a:ext cx="8064897" cy="4847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424">
                  <a:extLst>
                    <a:ext uri="{9D8B030D-6E8A-4147-A177-3AD203B41FA5}">
                      <a16:colId xmlns:a16="http://schemas.microsoft.com/office/drawing/2014/main" val="3785714020"/>
                    </a:ext>
                  </a:extLst>
                </a:gridCol>
                <a:gridCol w="3945168">
                  <a:extLst>
                    <a:ext uri="{9D8B030D-6E8A-4147-A177-3AD203B41FA5}">
                      <a16:colId xmlns:a16="http://schemas.microsoft.com/office/drawing/2014/main" val="13173830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582020029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805146771"/>
                    </a:ext>
                  </a:extLst>
                </a:gridCol>
              </a:tblGrid>
              <a:tr h="100576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Maßnahme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Bezeichnung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2028 - 2030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69767"/>
                  </a:ext>
                </a:extLst>
              </a:tr>
              <a:tr h="607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 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 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877925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12601001001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Ortsfeuerwehr Kamenz Stadt - Geräte und Hilfsmittel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543875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12601001002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Ortsfeuerwehr Kamenz Stadt - Fahrzeuge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056946"/>
                  </a:ext>
                </a:extLst>
              </a:tr>
              <a:tr h="181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12601005005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Ortsfeuerwehr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Zschornau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Löschwasser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931155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21111004002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Grundschule Schönteichen - Gebäude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6.600.000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11.100.000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783224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36511004002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Kinderhaus "Kunterbunt" - Gebäude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3.229.200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37109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11134054004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Generalsanierung Mehrzweckgebäude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Biehla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634156"/>
                  </a:ext>
                </a:extLst>
              </a:tr>
              <a:tr h="194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25201000001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Archiv - Planung Neubau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286237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51103001004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LZP - Ordnungsmaßnahme Nahwärmeversorgung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30636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54101003001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Bautzner Straße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61538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54101007001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Fichtestraße - Ausbau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920798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54101013001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Herrental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053630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54101014001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Jesauer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 - Ausbau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383154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54101019002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Nordstraße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384457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54101038001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Fabrikstraße - Ausbau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503550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54101042001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Güterbahnhofstraße - Ausbau 1. BA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380947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54101053001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Geschwister-Scholl-Str. - Verbreiterung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016585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54101061001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Kamenzer Straße - Ausbau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995539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54101068001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Talstraße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203724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54101069001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Weststraße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401165"/>
                  </a:ext>
                </a:extLst>
              </a:tr>
              <a:tr h="176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54101081001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Oststraße - Ausbau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599824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54101085001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Kirchstraße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283605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54101091001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kleine Güterbahnhofstraße - Erschließung Baugebiet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772762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54101092001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Lessinggäßchen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66360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54101093001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Poststraße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760.000 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830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761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43508" y="313780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Bedarfsübersicht 2028 - 2030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B62F0B3-70C4-49B7-B52A-9DF2D2979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76660"/>
              </p:ext>
            </p:extLst>
          </p:nvPr>
        </p:nvGraphicFramePr>
        <p:xfrm>
          <a:off x="323528" y="1412776"/>
          <a:ext cx="8064897" cy="2595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424">
                  <a:extLst>
                    <a:ext uri="{9D8B030D-6E8A-4147-A177-3AD203B41FA5}">
                      <a16:colId xmlns:a16="http://schemas.microsoft.com/office/drawing/2014/main" val="3785714020"/>
                    </a:ext>
                  </a:extLst>
                </a:gridCol>
                <a:gridCol w="3945168">
                  <a:extLst>
                    <a:ext uri="{9D8B030D-6E8A-4147-A177-3AD203B41FA5}">
                      <a16:colId xmlns:a16="http://schemas.microsoft.com/office/drawing/2014/main" val="13173830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582020029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3805146771"/>
                    </a:ext>
                  </a:extLst>
                </a:gridCol>
              </a:tblGrid>
              <a:tr h="100576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Maßnahme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Bezeichnung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2028 - 2030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669767"/>
                  </a:ext>
                </a:extLst>
              </a:tr>
              <a:tr h="607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 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 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5" marR="1085" marT="10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877925"/>
                  </a:ext>
                </a:extLst>
              </a:tr>
              <a:tr h="14585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54101094001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Willy-Muhle-Straße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931155"/>
                  </a:ext>
                </a:extLst>
              </a:tr>
              <a:tr h="145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54101095001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Zur Mühle Wiesa - Sanierung Brücke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783224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54301009001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Ortsdurchfahrt Gelenau - Radweg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37109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52101000001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Grunderwerb f. Entwicklung Wohnstandorte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634156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55101001001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Spielgeräte und Spielplätze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144.000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617397"/>
                  </a:ext>
                </a:extLst>
              </a:tr>
              <a:tr h="194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Parkdeck - Sanierung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286237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11134043001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Sanierung Gebäude Lindenterrasse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30636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42401001001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Sport- und Freizeitzentrum Tomogara - Investitionen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61538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42401003001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Stadion der Jugend - Bau Sozialgebäude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920798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42402000001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Schwimmhalle mit Freibecken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25.763.500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29.750.000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053630"/>
                  </a:ext>
                </a:extLst>
              </a:tr>
              <a:tr h="10057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51103003001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Revitalisierung ehem. Glaswerk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5.910.000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383154"/>
                  </a:ext>
                </a:extLst>
              </a:tr>
              <a:tr h="15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57303010004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DGH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Wiesa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2.070.000 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50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8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9BA174B-608E-448E-ADF4-01F3A3488AE1}"/>
              </a:ext>
            </a:extLst>
          </p:cNvPr>
          <p:cNvSpPr txBox="1"/>
          <p:nvPr/>
        </p:nvSpPr>
        <p:spPr>
          <a:xfrm>
            <a:off x="251520" y="70267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Grundlegende Annahmen zur Haushaltsplanung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D88E46-4252-4546-B4FC-1698BC0EE015}"/>
              </a:ext>
            </a:extLst>
          </p:cNvPr>
          <p:cNvSpPr txBox="1"/>
          <p:nvPr/>
        </p:nvSpPr>
        <p:spPr>
          <a:xfrm>
            <a:off x="467544" y="1844824"/>
            <a:ext cx="813690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Steuerprognose auf der Grundlage der Steuerschätzung Mai 2022</a:t>
            </a: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Weitere Lohnsteigerungen bei der KDK 2024, 2026</a:t>
            </a: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Bürgerbudget: 9 TEUR</a:t>
            </a: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Kreisumlage ab 2023 mit 34 %</a:t>
            </a: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Neukreditaufnahmen 3,0 Mio.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geplant 2024 und 2025</a:t>
            </a: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3,3 Mio. EUR Erträge aus Grundstücksveräußerungen 2026 </a:t>
            </a:r>
          </a:p>
          <a:p>
            <a:pPr marL="342900" indent="-342900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Berücksichtigung Schwimmhalle (z.T. Haushaltsreste vorhanden)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1898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31FDD1E-DD76-4A9A-BA0D-5EF2919AE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96590"/>
              </p:ext>
            </p:extLst>
          </p:nvPr>
        </p:nvGraphicFramePr>
        <p:xfrm>
          <a:off x="395536" y="764704"/>
          <a:ext cx="8424936" cy="56643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563">
                  <a:extLst>
                    <a:ext uri="{9D8B030D-6E8A-4147-A177-3AD203B41FA5}">
                      <a16:colId xmlns:a16="http://schemas.microsoft.com/office/drawing/2014/main" val="2362529773"/>
                    </a:ext>
                  </a:extLst>
                </a:gridCol>
                <a:gridCol w="3454853">
                  <a:extLst>
                    <a:ext uri="{9D8B030D-6E8A-4147-A177-3AD203B41FA5}">
                      <a16:colId xmlns:a16="http://schemas.microsoft.com/office/drawing/2014/main" val="452273832"/>
                    </a:ext>
                  </a:extLst>
                </a:gridCol>
                <a:gridCol w="1061380">
                  <a:extLst>
                    <a:ext uri="{9D8B030D-6E8A-4147-A177-3AD203B41FA5}">
                      <a16:colId xmlns:a16="http://schemas.microsoft.com/office/drawing/2014/main" val="3479669680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2529762502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116195086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2437298826"/>
                    </a:ext>
                  </a:extLst>
                </a:gridCol>
                <a:gridCol w="904785">
                  <a:extLst>
                    <a:ext uri="{9D8B030D-6E8A-4147-A177-3AD203B41FA5}">
                      <a16:colId xmlns:a16="http://schemas.microsoft.com/office/drawing/2014/main" val="1639479687"/>
                    </a:ext>
                  </a:extLst>
                </a:gridCol>
              </a:tblGrid>
              <a:tr h="417028">
                <a:tc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 EUR -</a:t>
                      </a:r>
                    </a:p>
                  </a:txBody>
                  <a:tcPr marL="3441" marR="3441" marT="3441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Ansatz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Planung </a:t>
                      </a:r>
                    </a:p>
                    <a:p>
                      <a:pPr algn="ctr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9054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Steuern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ähnliche Abgaben nach Arten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21.254.830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20.552.280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23.215.140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23.748.650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24.434.840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61101"/>
                  </a:ext>
                </a:extLst>
              </a:tr>
              <a:tr h="22189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Zuweisungen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Umlagen nach Arten sowie  aufgelöste Sonderposten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11.523.740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12.626.240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13.951.420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13.758.180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12.647.690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14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öffentlich-rechtliche Leistungsentgelte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1.660.460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1.707.990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1.792.780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1.848.690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1.918.710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226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privatrechtliche Leistungsentgelte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1.086.990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1.078.040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1.064.840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1.036.240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1.033.740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477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Kostenerstattungen und Kostenumlagen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228.730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261.250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264.980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254.980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264.830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388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Zinsen und sonstige Finanzerträge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149.200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124.200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64.350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64.350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64.350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79190"/>
                  </a:ext>
                </a:extLst>
              </a:tr>
              <a:tr h="22201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sonstige ordentliche Erträge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622.300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622.300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622.300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596.300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596.300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470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ordentliche Erträge </a:t>
                      </a:r>
                      <a:r>
                        <a:rPr lang="de-DE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(Nummern 1 bis 9)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36.526.250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36.972.300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40.975.810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41.307.390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40.960.460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80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aufwendungen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12.460.320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13.048.430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13.193.360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13.360.680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13.602.270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052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Aufwendungen für </a:t>
                      </a:r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Sach- und Dienstleistungen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8.117.000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7.523.940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7.363.360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7.125.540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6.984.220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7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Abschreibungen im ordentlichen Ergebnis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3.140.590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3.271.710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3.356.530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3.461.760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3.586.020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199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Zinsen und sonstige Finanzaufwendungen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50.300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58.850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105.060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121.220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114.430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682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Transferaufwendungen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Abschreibungen auf </a:t>
                      </a:r>
                      <a:r>
                        <a:rPr lang="de-DE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SoPo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14.563.190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15.343.590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15.120.350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15.428.550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15.650.680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4953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sonstige ordentliche Aufwendungen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2.195.270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2.283.180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2.182.280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2.185.620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2.117.190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54549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ordentliche Aufwendungen </a:t>
                      </a:r>
                      <a:r>
                        <a:rPr lang="de-DE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(Nummern 11 bis  17)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40.526.670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41.529.700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41.320.940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41.683.370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42.054.810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5507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ordentliches Ergebnis </a:t>
                      </a:r>
                      <a:r>
                        <a:rPr lang="de-DE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 10 ./. Nummer 18)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-4.000.420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-4.557.400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-345.130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-375.980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-1.094.350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6646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realisierbare außerordentliche Erträge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589.420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379.900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103.000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3.368.200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50.000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220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realisierbare außerordentliche Aufwendungen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204.770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50.000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2.694.880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20.000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124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Sonderergebnis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 20 ./. Nummer 21)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204.770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50.000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2.694.880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20.000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53926"/>
                  </a:ext>
                </a:extLst>
              </a:tr>
              <a:tr h="41702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Gesamtergebnis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(Nummern 19 + 22)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41" marR="3441" marT="3441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-3.615.770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-4.185.900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-292.130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297.340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-1.064.350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4308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9BA174B-608E-448E-ADF4-01F3A3488AE1}"/>
              </a:ext>
            </a:extLst>
          </p:cNvPr>
          <p:cNvSpPr txBox="1"/>
          <p:nvPr/>
        </p:nvSpPr>
        <p:spPr>
          <a:xfrm>
            <a:off x="440091" y="206740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Übersicht Ergebnishaushalt</a:t>
            </a:r>
          </a:p>
        </p:txBody>
      </p:sp>
    </p:spTree>
    <p:extLst>
      <p:ext uri="{BB962C8B-B14F-4D97-AF65-F5344CB8AC3E}">
        <p14:creationId xmlns:p14="http://schemas.microsoft.com/office/powerpoint/2010/main" val="184435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090845"/>
              </p:ext>
            </p:extLst>
          </p:nvPr>
        </p:nvGraphicFramePr>
        <p:xfrm>
          <a:off x="254081" y="1412776"/>
          <a:ext cx="8635837" cy="487528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029">
                  <a:extLst>
                    <a:ext uri="{9D8B030D-6E8A-4147-A177-3AD203B41FA5}">
                      <a16:colId xmlns:a16="http://schemas.microsoft.com/office/drawing/2014/main" val="2287837283"/>
                    </a:ext>
                  </a:extLst>
                </a:gridCol>
              </a:tblGrid>
              <a:tr h="37330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Ordentliche</a:t>
                      </a:r>
                      <a:r>
                        <a:rPr lang="de-DE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Erträge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36.526.250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36.972.300</a:t>
                      </a:r>
                    </a:p>
                  </a:txBody>
                  <a:tcPr marL="381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Ordentliche Aufwendungen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40.526.670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41.529.700</a:t>
                      </a:r>
                    </a:p>
                  </a:txBody>
                  <a:tcPr marL="381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Ordentliches Ergebnis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-4.000.420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-4.557.400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51163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Einzahlungen aus laufender Verwaltungstätigkeit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34.047.710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34.056.320</a:t>
                      </a:r>
                    </a:p>
                  </a:txBody>
                  <a:tcPr marL="3810" marR="17780" marT="0" marB="0" anchor="ctr"/>
                </a:tc>
                <a:extLst>
                  <a:ext uri="{0D108BD9-81ED-4DB2-BD59-A6C34878D82A}">
                    <a16:rowId xmlns:a16="http://schemas.microsoft.com/office/drawing/2014/main" val="810894539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Auszahlungen aus laufender Verwaltungstätigkeit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36.369.770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37.302.400</a:t>
                      </a:r>
                    </a:p>
                  </a:txBody>
                  <a:tcPr marL="3810" marR="17780" marT="0" marB="0" anchor="ctr"/>
                </a:tc>
                <a:extLst>
                  <a:ext uri="{0D108BD9-81ED-4DB2-BD59-A6C34878D82A}">
                    <a16:rowId xmlns:a16="http://schemas.microsoft.com/office/drawing/2014/main" val="2094443258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Zahlungsmittelsaldo aus laufender Verwaltungstätigkeit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-2.322.060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-3.246.080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212075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923506"/>
                  </a:ext>
                </a:extLst>
              </a:tr>
              <a:tr h="379021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Einzahlung Investitionstätigkeit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2.868.520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4.149.920</a:t>
                      </a:r>
                    </a:p>
                  </a:txBody>
                  <a:tcPr marL="381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06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Auszahlung Investitionstätigkeit 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4.077.590</a:t>
                      </a:r>
                    </a:p>
                  </a:txBody>
                  <a:tcPr marL="381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5.312.400</a:t>
                      </a:r>
                    </a:p>
                  </a:txBody>
                  <a:tcPr marL="381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433"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Zahlungsmittelsaldo aus Investitionstätigkeit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-1.209.070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790" algn="l"/>
                          <a:tab pos="405130" algn="l"/>
                          <a:tab pos="584835" algn="l"/>
                        </a:tabLst>
                      </a:pPr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-1.162.480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10" marR="177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5F8CE632-00FE-40AD-9AD8-D6F8918C6944}"/>
              </a:ext>
            </a:extLst>
          </p:cNvPr>
          <p:cNvSpPr txBox="1"/>
          <p:nvPr/>
        </p:nvSpPr>
        <p:spPr>
          <a:xfrm>
            <a:off x="440091" y="206740"/>
            <a:ext cx="2840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Übersicht Gesamtplan</a:t>
            </a:r>
          </a:p>
        </p:txBody>
      </p:sp>
    </p:spTree>
    <p:extLst>
      <p:ext uri="{BB962C8B-B14F-4D97-AF65-F5344CB8AC3E}">
        <p14:creationId xmlns:p14="http://schemas.microsoft.com/office/powerpoint/2010/main" val="9948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62068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Zusammensetzung der ordentlichen Erträge 2023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4199639-8E62-42FA-A7C2-458EA015E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001896"/>
              </p:ext>
            </p:extLst>
          </p:nvPr>
        </p:nvGraphicFramePr>
        <p:xfrm>
          <a:off x="251520" y="1452556"/>
          <a:ext cx="9433048" cy="572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55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62068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Zusammensetzung der ordentlichen Erträge 2024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4199639-8E62-42FA-A7C2-458EA015E2AF}"/>
              </a:ext>
            </a:extLst>
          </p:cNvPr>
          <p:cNvGraphicFramePr>
            <a:graphicFrameLocks/>
          </p:cNvGraphicFramePr>
          <p:nvPr/>
        </p:nvGraphicFramePr>
        <p:xfrm>
          <a:off x="251520" y="1452556"/>
          <a:ext cx="9433048" cy="572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3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9BA174B-608E-448E-ADF4-01F3A3488AE1}"/>
              </a:ext>
            </a:extLst>
          </p:cNvPr>
          <p:cNvSpPr txBox="1"/>
          <p:nvPr/>
        </p:nvSpPr>
        <p:spPr>
          <a:xfrm>
            <a:off x="395536" y="620688"/>
            <a:ext cx="269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TheSerifOffice" panose="02060503040302060204" pitchFamily="18" charset="0"/>
                <a:cs typeface="Arial" panose="020B0604020202020204" pitchFamily="34" charset="0"/>
              </a:rPr>
              <a:t>Ergebnishaushalt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49A25B1-9673-4F1D-95BE-214CB80E959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3528" y="1268760"/>
          <a:ext cx="8167117" cy="519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0C2895F-064D-4276-A68D-DF63A9270D50}"/>
              </a:ext>
            </a:extLst>
          </p:cNvPr>
          <p:cNvSpPr txBox="1"/>
          <p:nvPr/>
        </p:nvSpPr>
        <p:spPr>
          <a:xfrm>
            <a:off x="2411760" y="58052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777777"/>
                </a:solidFill>
              </a:rPr>
              <a:t>HHP 2021/ 2022</a:t>
            </a:r>
          </a:p>
        </p:txBody>
      </p:sp>
    </p:spTree>
    <p:extLst>
      <p:ext uri="{BB962C8B-B14F-4D97-AF65-F5344CB8AC3E}">
        <p14:creationId xmlns:p14="http://schemas.microsoft.com/office/powerpoint/2010/main" val="3023150087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3871</Words>
  <Application>Microsoft Office PowerPoint</Application>
  <PresentationFormat>Bildschirmpräsentation (4:3)</PresentationFormat>
  <Paragraphs>1860</Paragraphs>
  <Slides>38</Slides>
  <Notes>26</Notes>
  <HiddenSlides>7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Symbol</vt:lpstr>
      <vt:lpstr>TheSerifOffice</vt:lpstr>
      <vt:lpstr>Times New Roman</vt:lpstr>
      <vt:lpstr>Wingdings</vt:lpstr>
      <vt:lpstr>1_Larissa-Design</vt:lpstr>
      <vt:lpstr>Microsoft Word Picture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info1</dc:creator>
  <cp:lastModifiedBy>Koch Antje</cp:lastModifiedBy>
  <cp:revision>970</cp:revision>
  <cp:lastPrinted>2022-11-21T10:53:29Z</cp:lastPrinted>
  <dcterms:created xsi:type="dcterms:W3CDTF">2009-02-19T09:52:02Z</dcterms:created>
  <dcterms:modified xsi:type="dcterms:W3CDTF">2022-11-23T12:43:57Z</dcterms:modified>
</cp:coreProperties>
</file>